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6"/>
  </p:notesMasterIdLst>
  <p:sldIdLst>
    <p:sldId id="256" r:id="rId2"/>
    <p:sldId id="259" r:id="rId3"/>
    <p:sldId id="367" r:id="rId4"/>
    <p:sldId id="268" r:id="rId5"/>
    <p:sldId id="379" r:id="rId6"/>
    <p:sldId id="380" r:id="rId7"/>
    <p:sldId id="368" r:id="rId8"/>
    <p:sldId id="289" r:id="rId9"/>
    <p:sldId id="388" r:id="rId10"/>
    <p:sldId id="271" r:id="rId11"/>
    <p:sldId id="261" r:id="rId12"/>
    <p:sldId id="381" r:id="rId13"/>
    <p:sldId id="369" r:id="rId14"/>
    <p:sldId id="370" r:id="rId15"/>
    <p:sldId id="262" r:id="rId16"/>
    <p:sldId id="264" r:id="rId17"/>
    <p:sldId id="281" r:id="rId18"/>
    <p:sldId id="372" r:id="rId19"/>
    <p:sldId id="302" r:id="rId20"/>
    <p:sldId id="334" r:id="rId21"/>
    <p:sldId id="382" r:id="rId22"/>
    <p:sldId id="280" r:id="rId23"/>
    <p:sldId id="333" r:id="rId24"/>
    <p:sldId id="348" r:id="rId25"/>
    <p:sldId id="354" r:id="rId26"/>
    <p:sldId id="342" r:id="rId27"/>
    <p:sldId id="383" r:id="rId28"/>
    <p:sldId id="346" r:id="rId29"/>
    <p:sldId id="373" r:id="rId30"/>
    <p:sldId id="266" r:id="rId31"/>
    <p:sldId id="310" r:id="rId32"/>
    <p:sldId id="331" r:id="rId33"/>
    <p:sldId id="385" r:id="rId34"/>
    <p:sldId id="386" r:id="rId35"/>
    <p:sldId id="257" r:id="rId36"/>
    <p:sldId id="387" r:id="rId37"/>
    <p:sldId id="376" r:id="rId38"/>
    <p:sldId id="336" r:id="rId39"/>
    <p:sldId id="378" r:id="rId40"/>
    <p:sldId id="265" r:id="rId41"/>
    <p:sldId id="374" r:id="rId42"/>
    <p:sldId id="258" r:id="rId43"/>
    <p:sldId id="375" r:id="rId44"/>
    <p:sldId id="377" r:id="rId4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30"/>
    <p:restoredTop sz="94234"/>
  </p:normalViewPr>
  <p:slideViewPr>
    <p:cSldViewPr snapToGrid="0" snapToObjects="1">
      <p:cViewPr varScale="1">
        <p:scale>
          <a:sx n="107" d="100"/>
          <a:sy n="107" d="100"/>
        </p:scale>
        <p:origin x="20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02" name="Google Shape;10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7421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1410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42410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d5559a5d7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3d5559a5d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13084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2720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d5559a5d7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3d5559a5d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87142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9" name="Google Shape;11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1066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5822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803b8d742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803b8d742_0_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3803b8d742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762320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c45024941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c45024941_0_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3c45024941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1585040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c45024941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c45024941_0_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3c45024941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470747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f3c5d7ced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f3c5d7ced_0_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2f3c5d7ced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30227086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47819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78340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5419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71906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10.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hyperlink" Target="https://www.stat.berkeley.edu/~breiman/RandomForests/cc_software.htm" TargetMode="External"/><Relationship Id="rId3" Type="http://schemas.openxmlformats.org/officeDocument/2006/relationships/image" Target="../media/image28.tiff"/><Relationship Id="rId7" Type="http://schemas.openxmlformats.org/officeDocument/2006/relationships/image" Target="../media/image32.tif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1.tiff"/><Relationship Id="rId11" Type="http://schemas.openxmlformats.org/officeDocument/2006/relationships/image" Target="../media/image35.tiff"/><Relationship Id="rId5" Type="http://schemas.openxmlformats.org/officeDocument/2006/relationships/image" Target="../media/image30.jpeg"/><Relationship Id="rId10" Type="http://schemas.openxmlformats.org/officeDocument/2006/relationships/image" Target="../media/image34.tiff"/><Relationship Id="rId4" Type="http://schemas.openxmlformats.org/officeDocument/2006/relationships/image" Target="../media/image29.jpeg"/><Relationship Id="rId9" Type="http://schemas.openxmlformats.org/officeDocument/2006/relationships/image" Target="../media/image33.jpeg"/></Relationships>
</file>

<file path=ppt/slides/_rels/slide16.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36.tiff"/><Relationship Id="rId7"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9.tiff"/><Relationship Id="rId5" Type="http://schemas.openxmlformats.org/officeDocument/2006/relationships/image" Target="../media/image38.tiff"/><Relationship Id="rId10" Type="http://schemas.openxmlformats.org/officeDocument/2006/relationships/image" Target="../media/image43.jpeg"/><Relationship Id="rId4" Type="http://schemas.openxmlformats.org/officeDocument/2006/relationships/image" Target="../media/image37.tiff"/><Relationship Id="rId9" Type="http://schemas.openxmlformats.org/officeDocument/2006/relationships/image" Target="../media/image42.jpe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neptune.ai/blog/random-forest-regression-when-does-it-fail-and-why" TargetMode="External"/><Relationship Id="rId1" Type="http://schemas.openxmlformats.org/officeDocument/2006/relationships/slideLayout" Target="../slideLayouts/slideLayout5.xml"/><Relationship Id="rId4" Type="http://schemas.openxmlformats.org/officeDocument/2006/relationships/hyperlink" Target="https://arxiv.org/pdf/1904.10416.pdf"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hyperlink" Target="https://www.linkedin.com/in/jasonbrownlee/" TargetMode="External"/><Relationship Id="rId7" Type="http://schemas.openxmlformats.org/officeDocument/2006/relationships/image" Target="../media/image51.jpeg"/><Relationship Id="rId2"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hyperlink" Target="https://superfastpython.com/" TargetMode="External"/><Relationship Id="rId4" Type="http://schemas.openxmlformats.org/officeDocument/2006/relationships/hyperlink" Target="https://machinelearningmastery.co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scipy.org/" TargetMode="External"/><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hyperlink" Target="https://jupyter.org/" TargetMode="External"/><Relationship Id="rId7" Type="http://schemas.openxmlformats.org/officeDocument/2006/relationships/hyperlink" Target="https://scikit-learn.org/stable" TargetMode="External"/><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hyperlink" Target="https://www.anaconda.com/" TargetMode="External"/><Relationship Id="rId16"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hyperlink" Target="https://matplotlib.org/" TargetMode="External"/><Relationship Id="rId11" Type="http://schemas.openxmlformats.org/officeDocument/2006/relationships/image" Target="../media/image52.png"/><Relationship Id="rId5" Type="http://schemas.openxmlformats.org/officeDocument/2006/relationships/hyperlink" Target="https://numpy.org/" TargetMode="External"/><Relationship Id="rId15" Type="http://schemas.openxmlformats.org/officeDocument/2006/relationships/image" Target="../media/image56.png"/><Relationship Id="rId10" Type="http://schemas.openxmlformats.org/officeDocument/2006/relationships/hyperlink" Target="https://pytorch.org/" TargetMode="External"/><Relationship Id="rId4" Type="http://schemas.openxmlformats.org/officeDocument/2006/relationships/hyperlink" Target="https://pandas.pydata.org/" TargetMode="External"/><Relationship Id="rId9" Type="http://schemas.openxmlformats.org/officeDocument/2006/relationships/hyperlink" Target="https://www.tensorflow.org/" TargetMode="External"/><Relationship Id="rId14"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kLabUM/rrcf" TargetMode="External"/><Relationship Id="rId3" Type="http://schemas.openxmlformats.org/officeDocument/2006/relationships/hyperlink" Target="https://stackoverflow.com/questions/63115867/isolation-forest-vs-robust-random-cut-forest-in-outlier-detection" TargetMode="External"/><Relationship Id="rId7" Type="http://schemas.openxmlformats.org/officeDocument/2006/relationships/hyperlink" Target="https://freecontent.manning.com/the-randomcutforest-algorithm/" TargetMode="External"/><Relationship Id="rId2" Type="http://schemas.openxmlformats.org/officeDocument/2006/relationships/hyperlink" Target="https://en.wikipedia.org/wiki/Isolation_forest" TargetMode="External"/><Relationship Id="rId1" Type="http://schemas.openxmlformats.org/officeDocument/2006/relationships/slideLayout" Target="../slideLayouts/slideLayout5.xml"/><Relationship Id="rId6" Type="http://schemas.openxmlformats.org/officeDocument/2006/relationships/hyperlink" Target="http://proceedings.mlr.press/v48/guha16.pdf" TargetMode="External"/><Relationship Id="rId5" Type="http://schemas.openxmlformats.org/officeDocument/2006/relationships/hyperlink" Target="https://towardsdatascience.com/outlier-detection-with-isolation-forest-3d190448d45e" TargetMode="External"/><Relationship Id="rId10" Type="http://schemas.openxmlformats.org/officeDocument/2006/relationships/image" Target="../media/image61.png"/><Relationship Id="rId4" Type="http://schemas.openxmlformats.org/officeDocument/2006/relationships/hyperlink" Target="https://cs.nju.edu.cn/zhouzh/zhouzh.files/publication/icdm08b.pdf" TargetMode="External"/><Relationship Id="rId9" Type="http://schemas.openxmlformats.org/officeDocument/2006/relationships/image" Target="../media/image60.png"/></Relationships>
</file>

<file path=ppt/slides/_rels/slide23.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tiff"/></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0.xml"/><Relationship Id="rId4" Type="http://schemas.openxmlformats.org/officeDocument/2006/relationships/image" Target="../media/image68.tiff"/></Relationships>
</file>

<file path=ppt/slides/_rels/slide2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hyperlink" Target="https://www.youtube.com/watch?v=lG4VkPoG3ko" TargetMode="Externa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74.tiff"/><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76.tiff"/></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78.tiff"/></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8" Type="http://schemas.openxmlformats.org/officeDocument/2006/relationships/hyperlink" Target="https://pypi.org/project/sklearn-ranking/" TargetMode="External"/><Relationship Id="rId3" Type="http://schemas.openxmlformats.org/officeDocument/2006/relationships/hyperlink" Target="https://en.wikipedia.org/wiki/Learning_to_rank" TargetMode="External"/><Relationship Id="rId7" Type="http://schemas.openxmlformats.org/officeDocument/2006/relationships/hyperlink" Target="https://scikit-network.readthedocs.io/en/latest/reference/ranking.html" TargetMode="External"/><Relationship Id="rId2" Type="http://schemas.openxmlformats.org/officeDocument/2006/relationships/hyperlink" Target="https://en.wikipedia.org/wiki/Ranking" TargetMode="External"/><Relationship Id="rId1" Type="http://schemas.openxmlformats.org/officeDocument/2006/relationships/slideLayout" Target="../slideLayouts/slideLayout1.xml"/><Relationship Id="rId6" Type="http://schemas.openxmlformats.org/officeDocument/2006/relationships/hyperlink" Target="https://lucidworks.com/post/abcs-learning-to-rank/" TargetMode="External"/><Relationship Id="rId5" Type="http://schemas.openxmlformats.org/officeDocument/2006/relationships/hyperlink" Target="https://towardsdatascience.com/learning-to-rank-with-python-scikit-learn-327a5cfd81f" TargetMode="External"/><Relationship Id="rId10" Type="http://schemas.openxmlformats.org/officeDocument/2006/relationships/image" Target="../media/image84.jpeg"/><Relationship Id="rId4" Type="http://schemas.openxmlformats.org/officeDocument/2006/relationships/hyperlink" Target="https://medium.com/predictly-on-tech/learning-to-rank-using-xgboost-83de0166229d" TargetMode="External"/><Relationship Id="rId9" Type="http://schemas.openxmlformats.org/officeDocument/2006/relationships/hyperlink" Target="https://everdark.github.io/k9/notebooks/ml/learning_to_rank/learning_to_rank.htm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lightgbm.readthedocs.io/en/latest/pythonapi/lightgbm.LGBMRanker.html" TargetMode="External"/><Relationship Id="rId2" Type="http://schemas.openxmlformats.org/officeDocument/2006/relationships/hyperlink" Target="https://medium.com/@raghavbhutani41/gradient-boosting-ranking-algorithm-lightgbm-667050dddaaf" TargetMode="Externa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2" Type="http://schemas.openxmlformats.org/officeDocument/2006/relationships/hyperlink" Target="https://scikit-learn.org/stable/data_transforms.html"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4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 Id="rId9" Type="http://schemas.openxmlformats.org/officeDocument/2006/relationships/image" Target="../media/image96.png"/></Relationships>
</file>

<file path=ppt/slides/_rels/slide4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99.tiff"/><Relationship Id="rId2" Type="http://schemas.openxmlformats.org/officeDocument/2006/relationships/image" Target="../media/image98.tiff"/><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tiff"/><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tiff"/><Relationship Id="rId7" Type="http://schemas.openxmlformats.org/officeDocument/2006/relationships/image" Target="../media/image18.png"/><Relationship Id="rId2" Type="http://schemas.openxmlformats.org/officeDocument/2006/relationships/image" Target="../media/image13.tiff"/><Relationship Id="rId1" Type="http://schemas.openxmlformats.org/officeDocument/2006/relationships/slideLayout" Target="../slideLayouts/slideLayout1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2704462" y="2124723"/>
            <a:ext cx="7078042" cy="205047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6600" b="1" i="0" u="none" strike="noStrike" cap="none" dirty="0">
                <a:solidFill>
                  <a:schemeClr val="dk1"/>
                </a:solidFill>
                <a:latin typeface="Calibri"/>
                <a:ea typeface="Calibri"/>
                <a:cs typeface="Calibri"/>
                <a:sym typeface="Calibri"/>
              </a:rPr>
              <a:t>Classical Machine Learning Tools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09785B-77B3-694D-8798-8F9F0F399BD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5004" y="1181595"/>
            <a:ext cx="5549900" cy="5511800"/>
          </a:xfrm>
          <a:prstGeom prst="rect">
            <a:avLst/>
          </a:prstGeom>
        </p:spPr>
      </p:pic>
      <p:pic>
        <p:nvPicPr>
          <p:cNvPr id="5" name="Picture 4">
            <a:extLst>
              <a:ext uri="{FF2B5EF4-FFF2-40B4-BE49-F238E27FC236}">
                <a16:creationId xmlns:a16="http://schemas.microsoft.com/office/drawing/2014/main" id="{ACF24EDE-2CF6-9D42-AABC-639DFCFCF74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079845" y="1425721"/>
            <a:ext cx="3606800" cy="2768600"/>
          </a:xfrm>
          <a:prstGeom prst="rect">
            <a:avLst/>
          </a:prstGeom>
        </p:spPr>
      </p:pic>
      <p:sp>
        <p:nvSpPr>
          <p:cNvPr id="6" name="TextBox 5">
            <a:extLst>
              <a:ext uri="{FF2B5EF4-FFF2-40B4-BE49-F238E27FC236}">
                <a16:creationId xmlns:a16="http://schemas.microsoft.com/office/drawing/2014/main" id="{E624708B-9589-D743-86A6-8927B75C68D3}"/>
              </a:ext>
            </a:extLst>
          </p:cNvPr>
          <p:cNvSpPr txBox="1"/>
          <p:nvPr/>
        </p:nvSpPr>
        <p:spPr>
          <a:xfrm>
            <a:off x="6632871" y="5257526"/>
            <a:ext cx="4031171" cy="1015663"/>
          </a:xfrm>
          <a:prstGeom prst="rect">
            <a:avLst/>
          </a:prstGeom>
          <a:noFill/>
        </p:spPr>
        <p:txBody>
          <a:bodyPr wrap="square" rtlCol="0">
            <a:spAutoFit/>
          </a:bodyPr>
          <a:lstStyle/>
          <a:p>
            <a:r>
              <a:rPr lang="en-US" sz="2000" dirty="0">
                <a:solidFill>
                  <a:srgbClr val="0070C0"/>
                </a:solidFill>
              </a:rPr>
              <a:t>Ensemble tree classifiers</a:t>
            </a:r>
          </a:p>
          <a:p>
            <a:r>
              <a:rPr lang="en-US" sz="2000" dirty="0">
                <a:solidFill>
                  <a:srgbClr val="0070C0"/>
                </a:solidFill>
              </a:rPr>
              <a:t>( Random Forest , </a:t>
            </a:r>
            <a:r>
              <a:rPr lang="en-US" sz="2000" dirty="0" err="1">
                <a:solidFill>
                  <a:srgbClr val="0070C0"/>
                </a:solidFill>
              </a:rPr>
              <a:t>XGBoost</a:t>
            </a:r>
            <a:r>
              <a:rPr lang="en-US" sz="2000" dirty="0">
                <a:solidFill>
                  <a:srgbClr val="0070C0"/>
                </a:solidFill>
              </a:rPr>
              <a:t> )</a:t>
            </a:r>
          </a:p>
          <a:p>
            <a:r>
              <a:rPr lang="en-US" sz="2000" dirty="0">
                <a:solidFill>
                  <a:srgbClr val="0070C0"/>
                </a:solidFill>
              </a:rPr>
              <a:t>can solve complicated problems</a:t>
            </a:r>
          </a:p>
        </p:txBody>
      </p:sp>
      <p:sp>
        <p:nvSpPr>
          <p:cNvPr id="3" name="TextBox 2">
            <a:extLst>
              <a:ext uri="{FF2B5EF4-FFF2-40B4-BE49-F238E27FC236}">
                <a16:creationId xmlns:a16="http://schemas.microsoft.com/office/drawing/2014/main" id="{12A0D037-8C5C-F243-8CF2-0399AC720771}"/>
              </a:ext>
            </a:extLst>
          </p:cNvPr>
          <p:cNvSpPr txBox="1"/>
          <p:nvPr/>
        </p:nvSpPr>
        <p:spPr>
          <a:xfrm>
            <a:off x="95004" y="95003"/>
            <a:ext cx="5549900" cy="1046440"/>
          </a:xfrm>
          <a:prstGeom prst="rect">
            <a:avLst/>
          </a:prstGeom>
          <a:noFill/>
        </p:spPr>
        <p:txBody>
          <a:bodyPr wrap="square" rtlCol="0">
            <a:spAutoFit/>
          </a:bodyPr>
          <a:lstStyle/>
          <a:p>
            <a:r>
              <a:rPr lang="en-US" sz="2800" b="1" dirty="0">
                <a:solidFill>
                  <a:srgbClr val="0070C0"/>
                </a:solidFill>
              </a:rPr>
              <a:t>Binary Classification Problem</a:t>
            </a:r>
          </a:p>
          <a:p>
            <a:endParaRPr lang="en-US" sz="900" dirty="0"/>
          </a:p>
          <a:p>
            <a:r>
              <a:rPr lang="en-US" sz="2000" b="1" dirty="0">
                <a:solidFill>
                  <a:srgbClr val="00B050"/>
                </a:solidFill>
              </a:rPr>
              <a:t>Example – two classes: red and grey.</a:t>
            </a:r>
          </a:p>
        </p:txBody>
      </p:sp>
      <p:sp>
        <p:nvSpPr>
          <p:cNvPr id="7" name="TextBox 6">
            <a:extLst>
              <a:ext uri="{FF2B5EF4-FFF2-40B4-BE49-F238E27FC236}">
                <a16:creationId xmlns:a16="http://schemas.microsoft.com/office/drawing/2014/main" id="{62C38C2B-FC95-CC4B-BE97-1DAAE45ECFA3}"/>
              </a:ext>
            </a:extLst>
          </p:cNvPr>
          <p:cNvSpPr txBox="1"/>
          <p:nvPr/>
        </p:nvSpPr>
        <p:spPr>
          <a:xfrm>
            <a:off x="6632871" y="168420"/>
            <a:ext cx="4500749" cy="707886"/>
          </a:xfrm>
          <a:prstGeom prst="rect">
            <a:avLst/>
          </a:prstGeom>
          <a:noFill/>
        </p:spPr>
        <p:txBody>
          <a:bodyPr wrap="square" rtlCol="0">
            <a:spAutoFit/>
          </a:bodyPr>
          <a:lstStyle/>
          <a:p>
            <a:r>
              <a:rPr lang="en-US" sz="2000" b="1" dirty="0">
                <a:solidFill>
                  <a:srgbClr val="00B050"/>
                </a:solidFill>
              </a:rPr>
              <a:t>Ensemble Tree Classifiers succeed </a:t>
            </a:r>
          </a:p>
          <a:p>
            <a:r>
              <a:rPr lang="en-US" sz="2000" b="1" dirty="0">
                <a:solidFill>
                  <a:srgbClr val="00B050"/>
                </a:solidFill>
              </a:rPr>
              <a:t>where Linear Classifiers fail</a:t>
            </a:r>
          </a:p>
        </p:txBody>
      </p:sp>
      <p:pic>
        <p:nvPicPr>
          <p:cNvPr id="1026" name="Picture 2" descr="Why is the logistic regression called &amp;#39;logistic&amp;#39;? - Quora">
            <a:extLst>
              <a:ext uri="{FF2B5EF4-FFF2-40B4-BE49-F238E27FC236}">
                <a16:creationId xmlns:a16="http://schemas.microsoft.com/office/drawing/2014/main" id="{67E7EAD3-797A-1542-BB0E-8FEF051E4CB0}"/>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591640" y="4194321"/>
            <a:ext cx="3085344" cy="598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029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192506" y="64169"/>
            <a:ext cx="3332572" cy="4646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i="0" u="none" strike="noStrike" cap="none" dirty="0">
                <a:solidFill>
                  <a:schemeClr val="dk1"/>
                </a:solidFill>
                <a:latin typeface="Calibri"/>
                <a:ea typeface="Calibri"/>
                <a:cs typeface="Calibri"/>
                <a:sym typeface="Calibri"/>
              </a:rPr>
              <a:t>Decision Tree (DT)</a:t>
            </a:r>
            <a:endParaRPr dirty="0"/>
          </a:p>
        </p:txBody>
      </p:sp>
      <p:sp>
        <p:nvSpPr>
          <p:cNvPr id="90" name="Google Shape;90;p13"/>
          <p:cNvSpPr txBox="1"/>
          <p:nvPr/>
        </p:nvSpPr>
        <p:spPr>
          <a:xfrm>
            <a:off x="301684" y="3957432"/>
            <a:ext cx="6170554" cy="2715856"/>
          </a:xfrm>
          <a:prstGeom prst="rect">
            <a:avLst/>
          </a:prstGeom>
          <a:noFill/>
          <a:ln>
            <a:noFill/>
          </a:ln>
        </p:spPr>
        <p:txBody>
          <a:bodyPr spcFirstLastPara="1" wrap="square" lIns="91425" tIns="45700" rIns="91425" bIns="45700" anchor="t" anchorCtr="0">
            <a:noAutofit/>
          </a:bodyPr>
          <a:lstStyle/>
          <a:p>
            <a:pPr marL="285750" lvl="0" indent="-285750">
              <a:buFont typeface="Arial" panose="020B0604020202020204" pitchFamily="34" charset="0"/>
              <a:buChar char="•"/>
            </a:pPr>
            <a:r>
              <a:rPr lang="en-US" b="1" dirty="0">
                <a:solidFill>
                  <a:srgbClr val="0070C0"/>
                </a:solidFill>
                <a:latin typeface="Calibri"/>
                <a:ea typeface="Calibri"/>
                <a:cs typeface="Calibri"/>
                <a:sym typeface="Calibri"/>
              </a:rPr>
              <a:t>ID3 (Iterative </a:t>
            </a:r>
            <a:r>
              <a:rPr lang="en-US" b="1" dirty="0" err="1">
                <a:solidFill>
                  <a:srgbClr val="0070C0"/>
                </a:solidFill>
                <a:latin typeface="Calibri"/>
                <a:ea typeface="Calibri"/>
                <a:cs typeface="Calibri"/>
                <a:sym typeface="Calibri"/>
              </a:rPr>
              <a:t>Dichotomiser</a:t>
            </a:r>
            <a:r>
              <a:rPr lang="en-US" b="1" dirty="0">
                <a:solidFill>
                  <a:srgbClr val="0070C0"/>
                </a:solidFill>
                <a:latin typeface="Calibri"/>
                <a:ea typeface="Calibri"/>
                <a:cs typeface="Calibri"/>
                <a:sym typeface="Calibri"/>
              </a:rPr>
              <a:t> 3)</a:t>
            </a:r>
            <a:r>
              <a:rPr lang="en-US" dirty="0">
                <a:solidFill>
                  <a:schemeClr val="dk1"/>
                </a:solidFill>
                <a:latin typeface="Calibri"/>
                <a:ea typeface="Calibri"/>
                <a:cs typeface="Calibri"/>
                <a:sym typeface="Calibri"/>
              </a:rPr>
              <a:t> – uses smallest </a:t>
            </a:r>
            <a:r>
              <a:rPr lang="en-US" b="1" dirty="0">
                <a:solidFill>
                  <a:srgbClr val="FF0000"/>
                </a:solidFill>
                <a:latin typeface="Calibri"/>
                <a:ea typeface="Calibri"/>
                <a:cs typeface="Calibri"/>
                <a:sym typeface="Calibri"/>
              </a:rPr>
              <a:t>Entropy metrics</a:t>
            </a:r>
            <a:r>
              <a:rPr lang="en-US" dirty="0">
                <a:solidFill>
                  <a:schemeClr val="dk1"/>
                </a:solidFill>
                <a:latin typeface="Calibri"/>
                <a:ea typeface="Calibri"/>
                <a:cs typeface="Calibri"/>
                <a:sym typeface="Calibri"/>
              </a:rPr>
              <a:t> </a:t>
            </a:r>
          </a:p>
          <a:p>
            <a:pPr marL="285750" marR="0" lvl="0" indent="-285750" algn="l" rtl="0">
              <a:spcBef>
                <a:spcPts val="0"/>
              </a:spcBef>
              <a:spcAft>
                <a:spcPts val="0"/>
              </a:spcAft>
              <a:buFont typeface="Arial" panose="020B0604020202020204" pitchFamily="34" charset="0"/>
              <a:buChar char="•"/>
            </a:pPr>
            <a:r>
              <a:rPr lang="en-US" b="1" dirty="0">
                <a:solidFill>
                  <a:srgbClr val="0070C0"/>
                </a:solidFill>
                <a:latin typeface="Calibri"/>
                <a:ea typeface="Calibri"/>
                <a:cs typeface="Calibri"/>
                <a:sym typeface="Calibri"/>
              </a:rPr>
              <a:t>C4.5</a:t>
            </a:r>
            <a:r>
              <a:rPr lang="en-US" dirty="0">
                <a:solidFill>
                  <a:schemeClr val="dk1"/>
                </a:solidFill>
                <a:latin typeface="Calibri"/>
                <a:ea typeface="Calibri"/>
                <a:cs typeface="Calibri"/>
                <a:sym typeface="Calibri"/>
              </a:rPr>
              <a:t> – successor of ID3 (since 1993), uses </a:t>
            </a:r>
            <a:r>
              <a:rPr lang="en-US" b="1" dirty="0">
                <a:solidFill>
                  <a:srgbClr val="FF0000"/>
                </a:solidFill>
                <a:latin typeface="Calibri"/>
                <a:ea typeface="Calibri"/>
                <a:cs typeface="Calibri"/>
                <a:sym typeface="Calibri"/>
              </a:rPr>
              <a:t>Entropy metrics</a:t>
            </a:r>
            <a:endParaRPr b="1" dirty="0">
              <a:solidFill>
                <a:srgbClr val="FF0000"/>
              </a:solidFill>
            </a:endParaRPr>
          </a:p>
          <a:p>
            <a:pPr marL="285750" marR="0" lvl="0" indent="-285750" algn="l" rtl="0">
              <a:spcBef>
                <a:spcPts val="0"/>
              </a:spcBef>
              <a:spcAft>
                <a:spcPts val="0"/>
              </a:spcAft>
              <a:buFont typeface="Arial" panose="020B0604020202020204" pitchFamily="34" charset="0"/>
              <a:buChar char="•"/>
            </a:pPr>
            <a:r>
              <a:rPr lang="en-US" b="1" dirty="0">
                <a:solidFill>
                  <a:srgbClr val="0070C0"/>
                </a:solidFill>
                <a:latin typeface="Calibri"/>
                <a:ea typeface="Calibri"/>
                <a:cs typeface="Calibri"/>
                <a:sym typeface="Calibri"/>
              </a:rPr>
              <a:t>CART (Classification And Regression Tree)</a:t>
            </a:r>
            <a:r>
              <a:rPr lang="en-US" dirty="0">
                <a:solidFill>
                  <a:schemeClr val="dk1"/>
                </a:solidFill>
                <a:latin typeface="Calibri"/>
                <a:ea typeface="Calibri"/>
                <a:cs typeface="Calibri"/>
                <a:sym typeface="Calibri"/>
              </a:rPr>
              <a:t> – (since 1984),  uses </a:t>
            </a:r>
            <a:r>
              <a:rPr lang="en-US" b="1" dirty="0">
                <a:solidFill>
                  <a:srgbClr val="FF0000"/>
                </a:solidFill>
                <a:latin typeface="Calibri"/>
                <a:ea typeface="Calibri"/>
                <a:cs typeface="Calibri"/>
                <a:sym typeface="Calibri"/>
              </a:rPr>
              <a:t>Gini metrics</a:t>
            </a:r>
            <a:r>
              <a:rPr lang="en-US" dirty="0">
                <a:solidFill>
                  <a:schemeClr val="dk1"/>
                </a:solidFill>
                <a:latin typeface="Calibri"/>
                <a:ea typeface="Calibri"/>
                <a:cs typeface="Calibri"/>
                <a:sym typeface="Calibri"/>
              </a:rPr>
              <a:t> </a:t>
            </a:r>
            <a:br>
              <a:rPr lang="en-US" dirty="0">
                <a:solidFill>
                  <a:schemeClr val="dk1"/>
                </a:solidFill>
                <a:latin typeface="Calibri"/>
                <a:ea typeface="Calibri"/>
                <a:cs typeface="Calibri"/>
                <a:sym typeface="Calibri"/>
              </a:rPr>
            </a:br>
            <a:endParaRPr dirty="0"/>
          </a:p>
          <a:p>
            <a:pPr marL="285750" marR="0" lvl="0" indent="-285750" algn="l" rtl="0">
              <a:spcBef>
                <a:spcPts val="0"/>
              </a:spcBef>
              <a:spcAft>
                <a:spcPts val="0"/>
              </a:spcAft>
              <a:buFont typeface="Arial" panose="020B0604020202020204" pitchFamily="34" charset="0"/>
              <a:buChar char="•"/>
            </a:pPr>
            <a:r>
              <a:rPr lang="en-US" b="1" dirty="0">
                <a:solidFill>
                  <a:srgbClr val="0070C0"/>
                </a:solidFill>
                <a:latin typeface="Calibri"/>
                <a:ea typeface="Calibri"/>
                <a:cs typeface="Calibri"/>
                <a:sym typeface="Calibri"/>
              </a:rPr>
              <a:t>CHAID (</a:t>
            </a:r>
            <a:r>
              <a:rPr lang="en-US" b="1" dirty="0" err="1">
                <a:solidFill>
                  <a:srgbClr val="0070C0"/>
                </a:solidFill>
                <a:latin typeface="Calibri"/>
                <a:ea typeface="Calibri"/>
                <a:cs typeface="Calibri"/>
                <a:sym typeface="Calibri"/>
              </a:rPr>
              <a:t>CHi</a:t>
            </a:r>
            <a:r>
              <a:rPr lang="en-US" b="1" dirty="0">
                <a:solidFill>
                  <a:srgbClr val="0070C0"/>
                </a:solidFill>
                <a:latin typeface="Calibri"/>
                <a:ea typeface="Calibri"/>
                <a:cs typeface="Calibri"/>
                <a:sym typeface="Calibri"/>
              </a:rPr>
              <a:t>-squared Automatic Interaction Detector)</a:t>
            </a:r>
            <a:r>
              <a:rPr lang="en-US" dirty="0">
                <a:solidFill>
                  <a:schemeClr val="dk1"/>
                </a:solidFill>
                <a:latin typeface="Calibri"/>
                <a:ea typeface="Calibri"/>
                <a:cs typeface="Calibri"/>
                <a:sym typeface="Calibri"/>
              </a:rPr>
              <a:t>. Performs multi-level splits when computing classification trees.</a:t>
            </a:r>
            <a:endParaRPr dirty="0"/>
          </a:p>
          <a:p>
            <a:pPr marL="285750" marR="0" lvl="0" indent="-285750" algn="l" rtl="0">
              <a:spcBef>
                <a:spcPts val="0"/>
              </a:spcBef>
              <a:spcAft>
                <a:spcPts val="0"/>
              </a:spcAft>
              <a:buFont typeface="Arial" panose="020B0604020202020204" pitchFamily="34" charset="0"/>
              <a:buChar char="•"/>
            </a:pPr>
            <a:r>
              <a:rPr lang="en-US" b="1" dirty="0">
                <a:solidFill>
                  <a:srgbClr val="0070C0"/>
                </a:solidFill>
                <a:latin typeface="Calibri"/>
                <a:ea typeface="Calibri"/>
                <a:cs typeface="Calibri"/>
                <a:sym typeface="Calibri"/>
              </a:rPr>
              <a:t>MARS</a:t>
            </a:r>
            <a:r>
              <a:rPr lang="en-US" dirty="0">
                <a:solidFill>
                  <a:schemeClr val="dk1"/>
                </a:solidFill>
                <a:latin typeface="Calibri"/>
                <a:ea typeface="Calibri"/>
                <a:cs typeface="Calibri"/>
                <a:sym typeface="Calibri"/>
              </a:rPr>
              <a:t>: extends decision trees to handle numerical data better.</a:t>
            </a:r>
          </a:p>
          <a:p>
            <a:pPr marL="285750" marR="0" lvl="0" indent="-285750" algn="l" rtl="0">
              <a:spcBef>
                <a:spcPts val="0"/>
              </a:spcBef>
              <a:spcAft>
                <a:spcPts val="0"/>
              </a:spcAft>
              <a:buFont typeface="Arial" panose="020B0604020202020204" pitchFamily="34" charset="0"/>
              <a:buChar char="•"/>
            </a:pPr>
            <a:r>
              <a:rPr lang="en-US" b="1" dirty="0">
                <a:solidFill>
                  <a:srgbClr val="0070C0"/>
                </a:solidFill>
                <a:latin typeface="Calibri"/>
                <a:ea typeface="Calibri"/>
                <a:cs typeface="Calibri"/>
                <a:sym typeface="Calibri"/>
              </a:rPr>
              <a:t>Conditional Inference Trees</a:t>
            </a:r>
            <a:r>
              <a:rPr lang="en-US" dirty="0">
                <a:solidFill>
                  <a:schemeClr val="dk1"/>
                </a:solidFill>
                <a:latin typeface="Calibri"/>
                <a:ea typeface="Calibri"/>
                <a:cs typeface="Calibri"/>
                <a:sym typeface="Calibri"/>
              </a:rPr>
              <a:t>. Statistics-based approach that uses non-parametric tests as splitting criteria, corrected for multiple testing to avoid overfitting. This approach results in unbiased predictor selection and does not require pruning.</a:t>
            </a:r>
            <a:endParaRPr dirty="0">
              <a:solidFill>
                <a:schemeClr val="dk1"/>
              </a:solidFill>
              <a:latin typeface="Calibri"/>
              <a:ea typeface="Calibri"/>
              <a:cs typeface="Calibri"/>
              <a:sym typeface="Calibri"/>
            </a:endParaRPr>
          </a:p>
        </p:txBody>
      </p:sp>
      <p:sp>
        <p:nvSpPr>
          <p:cNvPr id="6" name="Google Shape;88;p13">
            <a:extLst>
              <a:ext uri="{FF2B5EF4-FFF2-40B4-BE49-F238E27FC236}">
                <a16:creationId xmlns:a16="http://schemas.microsoft.com/office/drawing/2014/main" id="{05BDF544-D33D-B545-9E62-0F7A3B617D4F}"/>
              </a:ext>
            </a:extLst>
          </p:cNvPr>
          <p:cNvSpPr txBox="1"/>
          <p:nvPr/>
        </p:nvSpPr>
        <p:spPr>
          <a:xfrm>
            <a:off x="192507" y="649394"/>
            <a:ext cx="6546960" cy="225117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DT goes from observations about an item (represented in the branches) to conclusions about the item's target value (represented in the leaves). </a:t>
            </a:r>
          </a:p>
          <a:p>
            <a:pPr marL="0" marR="0" lvl="0" indent="0" algn="l" rtl="0">
              <a:spcBef>
                <a:spcPts val="0"/>
              </a:spcBef>
              <a:spcAft>
                <a:spcPts val="0"/>
              </a:spcAft>
              <a:buNone/>
            </a:pPr>
            <a:r>
              <a:rPr lang="en-US" dirty="0">
                <a:solidFill>
                  <a:schemeClr val="dk1"/>
                </a:solidFill>
                <a:latin typeface="Calibri"/>
                <a:ea typeface="Calibri"/>
                <a:cs typeface="Calibri"/>
                <a:sym typeface="Calibri"/>
              </a:rPr>
              <a:t>DT can do classification or regression. </a:t>
            </a:r>
          </a:p>
          <a:p>
            <a:pPr marL="0" marR="0" lvl="0" indent="0" algn="l" rtl="0">
              <a:spcBef>
                <a:spcPts val="0"/>
              </a:spcBef>
              <a:spcAft>
                <a:spcPts val="0"/>
              </a:spcAft>
              <a:buNone/>
            </a:pPr>
            <a:r>
              <a:rPr lang="en-US" dirty="0">
                <a:solidFill>
                  <a:schemeClr val="dk1"/>
                </a:solidFill>
                <a:latin typeface="Calibri"/>
                <a:ea typeface="Calibri"/>
                <a:cs typeface="Calibri"/>
                <a:sym typeface="Calibri"/>
              </a:rPr>
              <a:t>DTs are intuitive and easily interpretable.</a:t>
            </a:r>
            <a:endParaRPr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Algorithms for constructing DTs usually work top-down, by choosing and splitting on a variable at each step that most informative for the target label (produces the purest daughter nodes).</a:t>
            </a: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Splits can result in more than two branches.</a:t>
            </a:r>
          </a:p>
        </p:txBody>
      </p:sp>
      <p:pic>
        <p:nvPicPr>
          <p:cNvPr id="2050" name="Picture 2" descr="Image result for decision tree">
            <a:extLst>
              <a:ext uri="{FF2B5EF4-FFF2-40B4-BE49-F238E27FC236}">
                <a16:creationId xmlns:a16="http://schemas.microsoft.com/office/drawing/2014/main" id="{6F450D27-70A0-5541-AC45-7667A91E16A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533557" y="528850"/>
            <a:ext cx="4333413" cy="3559589"/>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88;p13">
            <a:extLst>
              <a:ext uri="{FF2B5EF4-FFF2-40B4-BE49-F238E27FC236}">
                <a16:creationId xmlns:a16="http://schemas.microsoft.com/office/drawing/2014/main" id="{E058218C-0350-8240-99A1-02262617DC90}"/>
              </a:ext>
            </a:extLst>
          </p:cNvPr>
          <p:cNvSpPr txBox="1"/>
          <p:nvPr/>
        </p:nvSpPr>
        <p:spPr>
          <a:xfrm>
            <a:off x="192505" y="3492750"/>
            <a:ext cx="5227633" cy="4646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i="0" u="none" strike="noStrike" cap="none" dirty="0">
                <a:solidFill>
                  <a:schemeClr val="dk1"/>
                </a:solidFill>
                <a:latin typeface="Calibri"/>
                <a:ea typeface="Calibri"/>
                <a:cs typeface="Calibri"/>
                <a:sym typeface="Calibri"/>
              </a:rPr>
              <a:t>Decision Tree Building Algorithms</a:t>
            </a:r>
            <a:endParaRPr dirty="0"/>
          </a:p>
        </p:txBody>
      </p:sp>
      <p:sp>
        <p:nvSpPr>
          <p:cNvPr id="2" name="TextBox 1">
            <a:extLst>
              <a:ext uri="{FF2B5EF4-FFF2-40B4-BE49-F238E27FC236}">
                <a16:creationId xmlns:a16="http://schemas.microsoft.com/office/drawing/2014/main" id="{289ABEC1-0E04-434E-AF9C-39046D344A10}"/>
              </a:ext>
            </a:extLst>
          </p:cNvPr>
          <p:cNvSpPr txBox="1"/>
          <p:nvPr/>
        </p:nvSpPr>
        <p:spPr>
          <a:xfrm>
            <a:off x="7213600" y="4809067"/>
            <a:ext cx="4653370" cy="1384995"/>
          </a:xfrm>
          <a:prstGeom prst="rect">
            <a:avLst/>
          </a:prstGeom>
          <a:noFill/>
        </p:spPr>
        <p:txBody>
          <a:bodyPr wrap="square" rtlCol="0">
            <a:spAutoFit/>
          </a:bodyPr>
          <a:lstStyle/>
          <a:p>
            <a:r>
              <a:rPr lang="en-US" dirty="0"/>
              <a:t>Trees:</a:t>
            </a:r>
          </a:p>
          <a:p>
            <a:pPr marL="285750" indent="-285750">
              <a:buFont typeface="Arial" panose="020B0604020202020204" pitchFamily="34" charset="0"/>
              <a:buChar char="•"/>
            </a:pPr>
            <a:r>
              <a:rPr lang="en-US" dirty="0"/>
              <a:t>Greedy splitting (top-&gt;down)</a:t>
            </a:r>
          </a:p>
          <a:p>
            <a:pPr marL="285750" indent="-285750">
              <a:buFont typeface="Arial" panose="020B0604020202020204" pitchFamily="34" charset="0"/>
              <a:buChar char="•"/>
            </a:pPr>
            <a:r>
              <a:rPr lang="en-US" dirty="0"/>
              <a:t>Greedy pruning (to prevent over-fitting)</a:t>
            </a:r>
          </a:p>
          <a:p>
            <a:pPr marL="285750" indent="-285750">
              <a:buFont typeface="Arial" panose="020B0604020202020204" pitchFamily="34" charset="0"/>
              <a:buChar char="•"/>
            </a:pPr>
            <a:r>
              <a:rPr lang="en-US" dirty="0"/>
              <a:t>Fast and easy to build</a:t>
            </a:r>
          </a:p>
          <a:p>
            <a:pPr marL="285750" indent="-285750">
              <a:buFont typeface="Arial" panose="020B0604020202020204" pitchFamily="34" charset="0"/>
              <a:buChar char="•"/>
            </a:pPr>
            <a:r>
              <a:rPr lang="en-US" dirty="0"/>
              <a:t>Surprisingly good</a:t>
            </a:r>
          </a:p>
          <a:p>
            <a:pPr marL="285750" indent="-285750">
              <a:buFont typeface="Arial" panose="020B0604020202020204" pitchFamily="34" charset="0"/>
              <a:buChar char="•"/>
            </a:pPr>
            <a:r>
              <a:rPr lang="en-US" dirty="0"/>
              <a:t>Explainable</a:t>
            </a:r>
          </a:p>
        </p:txBody>
      </p:sp>
    </p:spTree>
    <p:extLst>
      <p:ext uri="{BB962C8B-B14F-4D97-AF65-F5344CB8AC3E}">
        <p14:creationId xmlns:p14="http://schemas.microsoft.com/office/powerpoint/2010/main" val="3495351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B9BD3F-CA6F-E74C-AF26-156173956F72}"/>
              </a:ext>
            </a:extLst>
          </p:cNvPr>
          <p:cNvSpPr txBox="1"/>
          <p:nvPr/>
        </p:nvSpPr>
        <p:spPr>
          <a:xfrm>
            <a:off x="3130657" y="2138766"/>
            <a:ext cx="5641384" cy="769441"/>
          </a:xfrm>
          <a:prstGeom prst="rect">
            <a:avLst/>
          </a:prstGeom>
          <a:noFill/>
        </p:spPr>
        <p:txBody>
          <a:bodyPr wrap="square" rtlCol="0">
            <a:spAutoFit/>
          </a:bodyPr>
          <a:lstStyle/>
          <a:p>
            <a:r>
              <a:rPr lang="en-US" sz="4400" b="1"/>
              <a:t>Ensemble Learning</a:t>
            </a:r>
          </a:p>
        </p:txBody>
      </p:sp>
      <p:sp>
        <p:nvSpPr>
          <p:cNvPr id="3" name="TextBox 2">
            <a:extLst>
              <a:ext uri="{FF2B5EF4-FFF2-40B4-BE49-F238E27FC236}">
                <a16:creationId xmlns:a16="http://schemas.microsoft.com/office/drawing/2014/main" id="{7704FF6F-5900-A743-8F4A-B9D71321719E}"/>
              </a:ext>
            </a:extLst>
          </p:cNvPr>
          <p:cNvSpPr txBox="1"/>
          <p:nvPr/>
        </p:nvSpPr>
        <p:spPr>
          <a:xfrm>
            <a:off x="1379347" y="3614979"/>
            <a:ext cx="10414863" cy="954107"/>
          </a:xfrm>
          <a:prstGeom prst="rect">
            <a:avLst/>
          </a:prstGeom>
          <a:noFill/>
        </p:spPr>
        <p:txBody>
          <a:bodyPr wrap="square" rtlCol="0">
            <a:spAutoFit/>
          </a:bodyPr>
          <a:lstStyle/>
          <a:p>
            <a:pPr lvl="0"/>
            <a:r>
              <a:rPr lang="en-US" sz="2800" b="1" dirty="0">
                <a:solidFill>
                  <a:srgbClr val="FF0000"/>
                </a:solidFill>
                <a:latin typeface="Calibri"/>
                <a:ea typeface="Calibri"/>
                <a:cs typeface="Calibri"/>
                <a:sym typeface="Calibri"/>
              </a:rPr>
              <a:t>Idea - train several models to do predictions.</a:t>
            </a:r>
          </a:p>
          <a:p>
            <a:pPr lvl="0"/>
            <a:r>
              <a:rPr lang="en-US" sz="2800" b="1" dirty="0">
                <a:solidFill>
                  <a:srgbClr val="00B050"/>
                </a:solidFill>
                <a:latin typeface="Calibri"/>
                <a:ea typeface="Calibri"/>
                <a:cs typeface="Calibri"/>
                <a:sym typeface="Calibri"/>
              </a:rPr>
              <a:t>Then combine predictions of these models to get a better predictor.</a:t>
            </a:r>
          </a:p>
        </p:txBody>
      </p:sp>
    </p:spTree>
    <p:extLst>
      <p:ext uri="{BB962C8B-B14F-4D97-AF65-F5344CB8AC3E}">
        <p14:creationId xmlns:p14="http://schemas.microsoft.com/office/powerpoint/2010/main" val="2906933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0" y="-5043"/>
            <a:ext cx="5432646" cy="177186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i="0" u="none" strike="noStrike" cap="none" dirty="0">
                <a:solidFill>
                  <a:srgbClr val="00B050"/>
                </a:solidFill>
                <a:latin typeface="Calibri"/>
                <a:ea typeface="Calibri"/>
                <a:cs typeface="Calibri"/>
                <a:sym typeface="Calibri"/>
              </a:rPr>
              <a:t>Idea: </a:t>
            </a:r>
          </a:p>
          <a:p>
            <a:pPr marL="0" marR="0" lvl="0" indent="0" algn="l" rtl="0">
              <a:spcBef>
                <a:spcPts val="0"/>
              </a:spcBef>
              <a:spcAft>
                <a:spcPts val="0"/>
              </a:spcAft>
              <a:buNone/>
            </a:pPr>
            <a:r>
              <a:rPr lang="en-US" sz="2800" b="1" i="0" u="none" strike="noStrike" cap="none" dirty="0">
                <a:solidFill>
                  <a:schemeClr val="dk1"/>
                </a:solidFill>
                <a:latin typeface="Calibri"/>
                <a:ea typeface="Calibri"/>
                <a:cs typeface="Calibri"/>
                <a:sym typeface="Calibri"/>
              </a:rPr>
              <a:t>make a reliable system from unreliable blocks using single-shot democratic voting</a:t>
            </a:r>
          </a:p>
        </p:txBody>
      </p:sp>
      <p:sp>
        <p:nvSpPr>
          <p:cNvPr id="3" name="Rounded Rectangle 2">
            <a:extLst>
              <a:ext uri="{FF2B5EF4-FFF2-40B4-BE49-F238E27FC236}">
                <a16:creationId xmlns:a16="http://schemas.microsoft.com/office/drawing/2014/main" id="{12DA88BB-AD43-914C-B9DE-58A293C06174}"/>
              </a:ext>
            </a:extLst>
          </p:cNvPr>
          <p:cNvSpPr/>
          <p:nvPr/>
        </p:nvSpPr>
        <p:spPr>
          <a:xfrm>
            <a:off x="1351723" y="2700515"/>
            <a:ext cx="1630017" cy="53820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CB353D2-5C4D-204E-AAD5-0161457F7743}"/>
              </a:ext>
            </a:extLst>
          </p:cNvPr>
          <p:cNvSpPr txBox="1"/>
          <p:nvPr/>
        </p:nvSpPr>
        <p:spPr>
          <a:xfrm>
            <a:off x="1607122" y="2815726"/>
            <a:ext cx="1119217" cy="307777"/>
          </a:xfrm>
          <a:prstGeom prst="rect">
            <a:avLst/>
          </a:prstGeom>
          <a:noFill/>
        </p:spPr>
        <p:txBody>
          <a:bodyPr wrap="none" rtlCol="0">
            <a:spAutoFit/>
          </a:bodyPr>
          <a:lstStyle/>
          <a:p>
            <a:r>
              <a:rPr lang="en-US" dirty="0"/>
              <a:t>Computer 1</a:t>
            </a:r>
          </a:p>
        </p:txBody>
      </p:sp>
      <p:sp>
        <p:nvSpPr>
          <p:cNvPr id="8" name="Rounded Rectangle 7">
            <a:extLst>
              <a:ext uri="{FF2B5EF4-FFF2-40B4-BE49-F238E27FC236}">
                <a16:creationId xmlns:a16="http://schemas.microsoft.com/office/drawing/2014/main" id="{999E1076-8AEB-524F-BF51-E8EE1D3CA09D}"/>
              </a:ext>
            </a:extLst>
          </p:cNvPr>
          <p:cNvSpPr/>
          <p:nvPr/>
        </p:nvSpPr>
        <p:spPr>
          <a:xfrm>
            <a:off x="1351723" y="3353927"/>
            <a:ext cx="1630017" cy="53820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DC339D2-B416-9840-A604-82CC04B63374}"/>
              </a:ext>
            </a:extLst>
          </p:cNvPr>
          <p:cNvSpPr txBox="1"/>
          <p:nvPr/>
        </p:nvSpPr>
        <p:spPr>
          <a:xfrm>
            <a:off x="1607122" y="3469138"/>
            <a:ext cx="1119217" cy="307777"/>
          </a:xfrm>
          <a:prstGeom prst="rect">
            <a:avLst/>
          </a:prstGeom>
          <a:noFill/>
        </p:spPr>
        <p:txBody>
          <a:bodyPr wrap="none" rtlCol="0">
            <a:spAutoFit/>
          </a:bodyPr>
          <a:lstStyle/>
          <a:p>
            <a:r>
              <a:rPr lang="en-US" dirty="0"/>
              <a:t>Computer 2</a:t>
            </a:r>
          </a:p>
        </p:txBody>
      </p:sp>
      <p:sp>
        <p:nvSpPr>
          <p:cNvPr id="10" name="Rounded Rectangle 9">
            <a:extLst>
              <a:ext uri="{FF2B5EF4-FFF2-40B4-BE49-F238E27FC236}">
                <a16:creationId xmlns:a16="http://schemas.microsoft.com/office/drawing/2014/main" id="{5525B944-0503-CD47-A137-F116856137B9}"/>
              </a:ext>
            </a:extLst>
          </p:cNvPr>
          <p:cNvSpPr/>
          <p:nvPr/>
        </p:nvSpPr>
        <p:spPr>
          <a:xfrm>
            <a:off x="1351723" y="4017231"/>
            <a:ext cx="1630017" cy="53820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DB41FB7-AFF3-3140-AEDA-7D5D471E75E5}"/>
              </a:ext>
            </a:extLst>
          </p:cNvPr>
          <p:cNvSpPr txBox="1"/>
          <p:nvPr/>
        </p:nvSpPr>
        <p:spPr>
          <a:xfrm>
            <a:off x="1607122" y="4132442"/>
            <a:ext cx="1119217" cy="307777"/>
          </a:xfrm>
          <a:prstGeom prst="rect">
            <a:avLst/>
          </a:prstGeom>
          <a:noFill/>
        </p:spPr>
        <p:txBody>
          <a:bodyPr wrap="none" rtlCol="0">
            <a:spAutoFit/>
          </a:bodyPr>
          <a:lstStyle/>
          <a:p>
            <a:r>
              <a:rPr lang="en-US" dirty="0"/>
              <a:t>Computer 3</a:t>
            </a:r>
          </a:p>
        </p:txBody>
      </p:sp>
      <p:sp>
        <p:nvSpPr>
          <p:cNvPr id="6" name="TextBox 5">
            <a:extLst>
              <a:ext uri="{FF2B5EF4-FFF2-40B4-BE49-F238E27FC236}">
                <a16:creationId xmlns:a16="http://schemas.microsoft.com/office/drawing/2014/main" id="{818C1232-9E6C-BF45-84E4-4DA7BCD43446}"/>
              </a:ext>
            </a:extLst>
          </p:cNvPr>
          <p:cNvSpPr txBox="1"/>
          <p:nvPr/>
        </p:nvSpPr>
        <p:spPr>
          <a:xfrm>
            <a:off x="40504" y="3469138"/>
            <a:ext cx="582350" cy="307777"/>
          </a:xfrm>
          <a:prstGeom prst="rect">
            <a:avLst/>
          </a:prstGeom>
          <a:noFill/>
        </p:spPr>
        <p:txBody>
          <a:bodyPr wrap="square" rtlCol="0">
            <a:spAutoFit/>
          </a:bodyPr>
          <a:lstStyle/>
          <a:p>
            <a:r>
              <a:rPr lang="en-US" dirty="0"/>
              <a:t>Data</a:t>
            </a:r>
          </a:p>
        </p:txBody>
      </p:sp>
      <p:cxnSp>
        <p:nvCxnSpPr>
          <p:cNvPr id="12" name="Straight Arrow Connector 11">
            <a:extLst>
              <a:ext uri="{FF2B5EF4-FFF2-40B4-BE49-F238E27FC236}">
                <a16:creationId xmlns:a16="http://schemas.microsoft.com/office/drawing/2014/main" id="{50230FCF-73DF-0F40-A502-2DC33BE6D3D6}"/>
              </a:ext>
            </a:extLst>
          </p:cNvPr>
          <p:cNvCxnSpPr>
            <a:stCxn id="6" idx="3"/>
            <a:endCxn id="3" idx="1"/>
          </p:cNvCxnSpPr>
          <p:nvPr/>
        </p:nvCxnSpPr>
        <p:spPr>
          <a:xfrm flipV="1">
            <a:off x="622854" y="2969616"/>
            <a:ext cx="728869" cy="65341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615DE24-0D91-F94F-8856-556D19BAA395}"/>
              </a:ext>
            </a:extLst>
          </p:cNvPr>
          <p:cNvCxnSpPr>
            <a:cxnSpLocks/>
            <a:stCxn id="6" idx="3"/>
            <a:endCxn id="8" idx="1"/>
          </p:cNvCxnSpPr>
          <p:nvPr/>
        </p:nvCxnSpPr>
        <p:spPr>
          <a:xfrm>
            <a:off x="622854" y="3623027"/>
            <a:ext cx="728869" cy="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337EF4D-4610-E542-BF2F-76A3331C194B}"/>
              </a:ext>
            </a:extLst>
          </p:cNvPr>
          <p:cNvCxnSpPr>
            <a:cxnSpLocks/>
            <a:stCxn id="6" idx="3"/>
            <a:endCxn id="10" idx="1"/>
          </p:cNvCxnSpPr>
          <p:nvPr/>
        </p:nvCxnSpPr>
        <p:spPr>
          <a:xfrm>
            <a:off x="622854" y="3623027"/>
            <a:ext cx="728869" cy="66330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9" name="Rounded Rectangle 28">
            <a:extLst>
              <a:ext uri="{FF2B5EF4-FFF2-40B4-BE49-F238E27FC236}">
                <a16:creationId xmlns:a16="http://schemas.microsoft.com/office/drawing/2014/main" id="{7B1BD926-9754-1742-A19C-9E88062F3D76}"/>
              </a:ext>
            </a:extLst>
          </p:cNvPr>
          <p:cNvSpPr/>
          <p:nvPr/>
        </p:nvSpPr>
        <p:spPr>
          <a:xfrm>
            <a:off x="3650975" y="3360555"/>
            <a:ext cx="1630017" cy="53820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28BEA78-ECEE-A249-8806-16A9815A9F80}"/>
              </a:ext>
            </a:extLst>
          </p:cNvPr>
          <p:cNvSpPr txBox="1"/>
          <p:nvPr/>
        </p:nvSpPr>
        <p:spPr>
          <a:xfrm>
            <a:off x="3796569" y="3375536"/>
            <a:ext cx="1338828" cy="523220"/>
          </a:xfrm>
          <a:prstGeom prst="rect">
            <a:avLst/>
          </a:prstGeom>
          <a:noFill/>
        </p:spPr>
        <p:txBody>
          <a:bodyPr wrap="none" rtlCol="0">
            <a:spAutoFit/>
          </a:bodyPr>
          <a:lstStyle/>
          <a:p>
            <a:pPr algn="ctr"/>
            <a:r>
              <a:rPr lang="en-US" dirty="0"/>
              <a:t>Majority voting</a:t>
            </a:r>
          </a:p>
          <a:p>
            <a:pPr algn="ctr"/>
            <a:r>
              <a:rPr lang="en-US" dirty="0"/>
              <a:t>system</a:t>
            </a:r>
          </a:p>
        </p:txBody>
      </p:sp>
      <p:cxnSp>
        <p:nvCxnSpPr>
          <p:cNvPr id="31" name="Straight Arrow Connector 30">
            <a:extLst>
              <a:ext uri="{FF2B5EF4-FFF2-40B4-BE49-F238E27FC236}">
                <a16:creationId xmlns:a16="http://schemas.microsoft.com/office/drawing/2014/main" id="{00D7F2ED-751A-E642-B360-8B31AACF5A6E}"/>
              </a:ext>
            </a:extLst>
          </p:cNvPr>
          <p:cNvCxnSpPr>
            <a:cxnSpLocks/>
            <a:stCxn id="10" idx="3"/>
            <a:endCxn id="29" idx="1"/>
          </p:cNvCxnSpPr>
          <p:nvPr/>
        </p:nvCxnSpPr>
        <p:spPr>
          <a:xfrm flipV="1">
            <a:off x="2981740" y="3629656"/>
            <a:ext cx="669235" cy="6566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E4F2B822-B46A-7347-B204-7817415862FF}"/>
              </a:ext>
            </a:extLst>
          </p:cNvPr>
          <p:cNvCxnSpPr>
            <a:cxnSpLocks/>
            <a:stCxn id="8" idx="3"/>
            <a:endCxn id="29" idx="1"/>
          </p:cNvCxnSpPr>
          <p:nvPr/>
        </p:nvCxnSpPr>
        <p:spPr>
          <a:xfrm>
            <a:off x="2981740" y="3623028"/>
            <a:ext cx="669235" cy="6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87247EB5-2A10-1540-B563-2AAF3B50BB66}"/>
              </a:ext>
            </a:extLst>
          </p:cNvPr>
          <p:cNvCxnSpPr>
            <a:cxnSpLocks/>
            <a:stCxn id="3" idx="3"/>
            <a:endCxn id="29" idx="1"/>
          </p:cNvCxnSpPr>
          <p:nvPr/>
        </p:nvCxnSpPr>
        <p:spPr>
          <a:xfrm>
            <a:off x="2981740" y="2969616"/>
            <a:ext cx="669235" cy="66004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9DF6724-CC24-714C-A28E-DC0AEFDA123F}"/>
              </a:ext>
            </a:extLst>
          </p:cNvPr>
          <p:cNvCxnSpPr>
            <a:cxnSpLocks/>
            <a:stCxn id="29" idx="3"/>
          </p:cNvCxnSpPr>
          <p:nvPr/>
        </p:nvCxnSpPr>
        <p:spPr>
          <a:xfrm>
            <a:off x="5280992" y="3629656"/>
            <a:ext cx="623942" cy="749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4" name="Google Shape;88;p13">
            <a:extLst>
              <a:ext uri="{FF2B5EF4-FFF2-40B4-BE49-F238E27FC236}">
                <a16:creationId xmlns:a16="http://schemas.microsoft.com/office/drawing/2014/main" id="{BC9E0056-2DA3-C441-A20A-7FB9F846D789}"/>
              </a:ext>
            </a:extLst>
          </p:cNvPr>
          <p:cNvSpPr txBox="1"/>
          <p:nvPr/>
        </p:nvSpPr>
        <p:spPr>
          <a:xfrm>
            <a:off x="7096537" y="16573"/>
            <a:ext cx="5095463" cy="14464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i="0" u="none" strike="noStrike" cap="none" dirty="0">
                <a:solidFill>
                  <a:srgbClr val="00B050"/>
                </a:solidFill>
                <a:latin typeface="Calibri"/>
                <a:ea typeface="Calibri"/>
                <a:cs typeface="Calibri"/>
                <a:sym typeface="Calibri"/>
              </a:rPr>
              <a:t>Idea: </a:t>
            </a:r>
          </a:p>
          <a:p>
            <a:pPr marL="0" marR="0" lvl="0" indent="0" algn="l" rtl="0">
              <a:spcBef>
                <a:spcPts val="0"/>
              </a:spcBef>
              <a:spcAft>
                <a:spcPts val="0"/>
              </a:spcAft>
              <a:buNone/>
            </a:pPr>
            <a:r>
              <a:rPr lang="en-US" sz="2800" b="1" i="0" u="none" strike="noStrike" cap="none" dirty="0">
                <a:solidFill>
                  <a:schemeClr val="dk1"/>
                </a:solidFill>
                <a:latin typeface="Calibri"/>
                <a:ea typeface="Calibri"/>
                <a:cs typeface="Calibri"/>
                <a:sym typeface="Calibri"/>
              </a:rPr>
              <a:t>get to correct answer by making multiple corrective steps</a:t>
            </a:r>
          </a:p>
        </p:txBody>
      </p:sp>
      <p:sp>
        <p:nvSpPr>
          <p:cNvPr id="45" name="Rounded Rectangle 44">
            <a:extLst>
              <a:ext uri="{FF2B5EF4-FFF2-40B4-BE49-F238E27FC236}">
                <a16:creationId xmlns:a16="http://schemas.microsoft.com/office/drawing/2014/main" id="{F776DEB0-7D8B-AE4F-BE4E-2A21FC614381}"/>
              </a:ext>
            </a:extLst>
          </p:cNvPr>
          <p:cNvSpPr/>
          <p:nvPr/>
        </p:nvSpPr>
        <p:spPr>
          <a:xfrm>
            <a:off x="7189314" y="2031279"/>
            <a:ext cx="1630017" cy="53820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A799A021-0DCF-4043-B368-2D41DE97A67D}"/>
              </a:ext>
            </a:extLst>
          </p:cNvPr>
          <p:cNvSpPr txBox="1"/>
          <p:nvPr/>
        </p:nvSpPr>
        <p:spPr>
          <a:xfrm>
            <a:off x="7222419" y="2146490"/>
            <a:ext cx="1596912" cy="307777"/>
          </a:xfrm>
          <a:prstGeom prst="rect">
            <a:avLst/>
          </a:prstGeom>
          <a:noFill/>
        </p:spPr>
        <p:txBody>
          <a:bodyPr wrap="none" rtlCol="0">
            <a:spAutoFit/>
          </a:bodyPr>
          <a:lstStyle/>
          <a:p>
            <a:r>
              <a:rPr lang="en-US" dirty="0"/>
              <a:t>1</a:t>
            </a:r>
            <a:r>
              <a:rPr lang="en-US" baseline="30000" dirty="0"/>
              <a:t>st</a:t>
            </a:r>
            <a:r>
              <a:rPr lang="en-US" dirty="0"/>
              <a:t> approximation</a:t>
            </a:r>
          </a:p>
        </p:txBody>
      </p:sp>
      <p:sp>
        <p:nvSpPr>
          <p:cNvPr id="47" name="Rounded Rectangle 46">
            <a:extLst>
              <a:ext uri="{FF2B5EF4-FFF2-40B4-BE49-F238E27FC236}">
                <a16:creationId xmlns:a16="http://schemas.microsoft.com/office/drawing/2014/main" id="{C7D3ED46-EFDB-B04F-B43B-CDFF2AFF5C3F}"/>
              </a:ext>
            </a:extLst>
          </p:cNvPr>
          <p:cNvSpPr/>
          <p:nvPr/>
        </p:nvSpPr>
        <p:spPr>
          <a:xfrm>
            <a:off x="7195939" y="2824083"/>
            <a:ext cx="1630017" cy="53820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16784110-824B-0D43-A2D5-9432676030CB}"/>
              </a:ext>
            </a:extLst>
          </p:cNvPr>
          <p:cNvSpPr txBox="1"/>
          <p:nvPr/>
        </p:nvSpPr>
        <p:spPr>
          <a:xfrm>
            <a:off x="7485281" y="2933320"/>
            <a:ext cx="970137" cy="307777"/>
          </a:xfrm>
          <a:prstGeom prst="rect">
            <a:avLst/>
          </a:prstGeom>
          <a:noFill/>
        </p:spPr>
        <p:txBody>
          <a:bodyPr wrap="none" rtlCol="0">
            <a:spAutoFit/>
          </a:bodyPr>
          <a:lstStyle/>
          <a:p>
            <a:r>
              <a:rPr lang="en-US" dirty="0"/>
              <a:t>correction</a:t>
            </a:r>
          </a:p>
        </p:txBody>
      </p:sp>
      <p:cxnSp>
        <p:nvCxnSpPr>
          <p:cNvPr id="49" name="Straight Arrow Connector 48">
            <a:extLst>
              <a:ext uri="{FF2B5EF4-FFF2-40B4-BE49-F238E27FC236}">
                <a16:creationId xmlns:a16="http://schemas.microsoft.com/office/drawing/2014/main" id="{A9880D7E-84B6-7E46-BFCF-9440D4AFEDB4}"/>
              </a:ext>
            </a:extLst>
          </p:cNvPr>
          <p:cNvCxnSpPr>
            <a:cxnSpLocks/>
            <a:stCxn id="45" idx="2"/>
            <a:endCxn id="47" idx="0"/>
          </p:cNvCxnSpPr>
          <p:nvPr/>
        </p:nvCxnSpPr>
        <p:spPr>
          <a:xfrm>
            <a:off x="8004323" y="2569480"/>
            <a:ext cx="6625" cy="25460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4" name="Rounded Rectangle 53">
            <a:extLst>
              <a:ext uri="{FF2B5EF4-FFF2-40B4-BE49-F238E27FC236}">
                <a16:creationId xmlns:a16="http://schemas.microsoft.com/office/drawing/2014/main" id="{CFD4722F-267E-2847-AF83-4B8CCACDB21A}"/>
              </a:ext>
            </a:extLst>
          </p:cNvPr>
          <p:cNvSpPr/>
          <p:nvPr/>
        </p:nvSpPr>
        <p:spPr>
          <a:xfrm>
            <a:off x="7189315" y="3625840"/>
            <a:ext cx="1630017" cy="53820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707FD5A1-D685-CF4A-AD37-2A6ECFFE12CC}"/>
              </a:ext>
            </a:extLst>
          </p:cNvPr>
          <p:cNvSpPr txBox="1"/>
          <p:nvPr/>
        </p:nvSpPr>
        <p:spPr>
          <a:xfrm>
            <a:off x="7485280" y="3726554"/>
            <a:ext cx="970137" cy="307777"/>
          </a:xfrm>
          <a:prstGeom prst="rect">
            <a:avLst/>
          </a:prstGeom>
          <a:noFill/>
        </p:spPr>
        <p:txBody>
          <a:bodyPr wrap="none" rtlCol="0">
            <a:spAutoFit/>
          </a:bodyPr>
          <a:lstStyle/>
          <a:p>
            <a:r>
              <a:rPr lang="en-US" dirty="0"/>
              <a:t>correction</a:t>
            </a:r>
          </a:p>
        </p:txBody>
      </p:sp>
      <p:cxnSp>
        <p:nvCxnSpPr>
          <p:cNvPr id="56" name="Straight Arrow Connector 55">
            <a:extLst>
              <a:ext uri="{FF2B5EF4-FFF2-40B4-BE49-F238E27FC236}">
                <a16:creationId xmlns:a16="http://schemas.microsoft.com/office/drawing/2014/main" id="{BF193996-8008-A843-B24C-6DC10045FF9A}"/>
              </a:ext>
            </a:extLst>
          </p:cNvPr>
          <p:cNvCxnSpPr>
            <a:cxnSpLocks/>
            <a:stCxn id="47" idx="2"/>
            <a:endCxn id="54" idx="0"/>
          </p:cNvCxnSpPr>
          <p:nvPr/>
        </p:nvCxnSpPr>
        <p:spPr>
          <a:xfrm flipH="1">
            <a:off x="8004324" y="3362284"/>
            <a:ext cx="6624" cy="26355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8" name="Rounded Rectangle 57">
            <a:extLst>
              <a:ext uri="{FF2B5EF4-FFF2-40B4-BE49-F238E27FC236}">
                <a16:creationId xmlns:a16="http://schemas.microsoft.com/office/drawing/2014/main" id="{B975244B-0E41-6646-A843-FA08BCE9542F}"/>
              </a:ext>
            </a:extLst>
          </p:cNvPr>
          <p:cNvSpPr/>
          <p:nvPr/>
        </p:nvSpPr>
        <p:spPr>
          <a:xfrm>
            <a:off x="7189315" y="5308861"/>
            <a:ext cx="1630017" cy="53820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A887ABB4-6C9B-1448-9331-08D7173BCC98}"/>
              </a:ext>
            </a:extLst>
          </p:cNvPr>
          <p:cNvSpPr txBox="1"/>
          <p:nvPr/>
        </p:nvSpPr>
        <p:spPr>
          <a:xfrm>
            <a:off x="7519253" y="5430889"/>
            <a:ext cx="970137" cy="307777"/>
          </a:xfrm>
          <a:prstGeom prst="rect">
            <a:avLst/>
          </a:prstGeom>
          <a:noFill/>
        </p:spPr>
        <p:txBody>
          <a:bodyPr wrap="none" rtlCol="0">
            <a:spAutoFit/>
          </a:bodyPr>
          <a:lstStyle/>
          <a:p>
            <a:r>
              <a:rPr lang="en-US" dirty="0"/>
              <a:t>correction</a:t>
            </a:r>
          </a:p>
        </p:txBody>
      </p:sp>
      <p:cxnSp>
        <p:nvCxnSpPr>
          <p:cNvPr id="60" name="Straight Arrow Connector 59">
            <a:extLst>
              <a:ext uri="{FF2B5EF4-FFF2-40B4-BE49-F238E27FC236}">
                <a16:creationId xmlns:a16="http://schemas.microsoft.com/office/drawing/2014/main" id="{B3E2A70C-ABBD-CE4B-A7CB-31777D4E6E66}"/>
              </a:ext>
            </a:extLst>
          </p:cNvPr>
          <p:cNvCxnSpPr>
            <a:cxnSpLocks/>
            <a:endCxn id="58" idx="0"/>
          </p:cNvCxnSpPr>
          <p:nvPr/>
        </p:nvCxnSpPr>
        <p:spPr>
          <a:xfrm>
            <a:off x="7997699" y="5054258"/>
            <a:ext cx="6625" cy="25460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1" name="Rounded Rectangle 60">
            <a:extLst>
              <a:ext uri="{FF2B5EF4-FFF2-40B4-BE49-F238E27FC236}">
                <a16:creationId xmlns:a16="http://schemas.microsoft.com/office/drawing/2014/main" id="{0645D46F-D470-7F4F-B1BE-4B58E69AF0D8}"/>
              </a:ext>
            </a:extLst>
          </p:cNvPr>
          <p:cNvSpPr/>
          <p:nvPr/>
        </p:nvSpPr>
        <p:spPr>
          <a:xfrm>
            <a:off x="9798894" y="3370297"/>
            <a:ext cx="1630017" cy="845978"/>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A36E9D85-63B1-A549-B0DB-34EC97C4C015}"/>
              </a:ext>
            </a:extLst>
          </p:cNvPr>
          <p:cNvSpPr txBox="1"/>
          <p:nvPr/>
        </p:nvSpPr>
        <p:spPr>
          <a:xfrm>
            <a:off x="7586331" y="4096265"/>
            <a:ext cx="869087" cy="1015663"/>
          </a:xfrm>
          <a:prstGeom prst="rect">
            <a:avLst/>
          </a:prstGeom>
          <a:noFill/>
        </p:spPr>
        <p:txBody>
          <a:bodyPr wrap="square" rtlCol="0">
            <a:spAutoFit/>
          </a:bodyPr>
          <a:lstStyle/>
          <a:p>
            <a:pPr algn="ctr"/>
            <a:r>
              <a:rPr lang="en-US" sz="6000" b="1" dirty="0">
                <a:solidFill>
                  <a:srgbClr val="0070C0"/>
                </a:solidFill>
                <a:latin typeface="Aharoni" panose="02010803020104030203" pitchFamily="2" charset="-79"/>
                <a:cs typeface="Aharoni" panose="02010803020104030203" pitchFamily="2" charset="-79"/>
              </a:rPr>
              <a:t>...</a:t>
            </a:r>
          </a:p>
        </p:txBody>
      </p:sp>
      <p:cxnSp>
        <p:nvCxnSpPr>
          <p:cNvPr id="65" name="Straight Arrow Connector 64">
            <a:extLst>
              <a:ext uri="{FF2B5EF4-FFF2-40B4-BE49-F238E27FC236}">
                <a16:creationId xmlns:a16="http://schemas.microsoft.com/office/drawing/2014/main" id="{628A447B-F1D0-C644-85CE-4DBA895E57ED}"/>
              </a:ext>
            </a:extLst>
          </p:cNvPr>
          <p:cNvCxnSpPr>
            <a:cxnSpLocks/>
            <a:stCxn id="54" idx="2"/>
          </p:cNvCxnSpPr>
          <p:nvPr/>
        </p:nvCxnSpPr>
        <p:spPr>
          <a:xfrm>
            <a:off x="8004324" y="4164041"/>
            <a:ext cx="6624" cy="35201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6B45F83-8048-0B42-BDAB-2FA46241BE86}"/>
              </a:ext>
            </a:extLst>
          </p:cNvPr>
          <p:cNvSpPr txBox="1"/>
          <p:nvPr/>
        </p:nvSpPr>
        <p:spPr>
          <a:xfrm>
            <a:off x="113388" y="6106096"/>
            <a:ext cx="2053342" cy="584775"/>
          </a:xfrm>
          <a:prstGeom prst="rect">
            <a:avLst/>
          </a:prstGeom>
          <a:noFill/>
        </p:spPr>
        <p:txBody>
          <a:bodyPr wrap="square" rtlCol="0">
            <a:spAutoFit/>
          </a:bodyPr>
          <a:lstStyle/>
          <a:p>
            <a:r>
              <a:rPr lang="en-US" sz="3200" b="1" dirty="0">
                <a:solidFill>
                  <a:srgbClr val="FF0000"/>
                </a:solidFill>
              </a:rPr>
              <a:t>Bagging</a:t>
            </a:r>
          </a:p>
        </p:txBody>
      </p:sp>
      <p:sp>
        <p:nvSpPr>
          <p:cNvPr id="71" name="TextBox 70">
            <a:extLst>
              <a:ext uri="{FF2B5EF4-FFF2-40B4-BE49-F238E27FC236}">
                <a16:creationId xmlns:a16="http://schemas.microsoft.com/office/drawing/2014/main" id="{7EF9FC61-6DBA-C646-B954-95DCDBCB0CAC}"/>
              </a:ext>
            </a:extLst>
          </p:cNvPr>
          <p:cNvSpPr txBox="1"/>
          <p:nvPr/>
        </p:nvSpPr>
        <p:spPr>
          <a:xfrm>
            <a:off x="10045895" y="6107056"/>
            <a:ext cx="2053342" cy="584775"/>
          </a:xfrm>
          <a:prstGeom prst="rect">
            <a:avLst/>
          </a:prstGeom>
          <a:noFill/>
        </p:spPr>
        <p:txBody>
          <a:bodyPr wrap="square" rtlCol="0">
            <a:spAutoFit/>
          </a:bodyPr>
          <a:lstStyle/>
          <a:p>
            <a:r>
              <a:rPr lang="en-US" sz="3200" b="1" dirty="0">
                <a:solidFill>
                  <a:srgbClr val="FF0000"/>
                </a:solidFill>
              </a:rPr>
              <a:t>Boosting</a:t>
            </a:r>
          </a:p>
        </p:txBody>
      </p:sp>
      <p:cxnSp>
        <p:nvCxnSpPr>
          <p:cNvPr id="72" name="Straight Arrow Connector 71">
            <a:extLst>
              <a:ext uri="{FF2B5EF4-FFF2-40B4-BE49-F238E27FC236}">
                <a16:creationId xmlns:a16="http://schemas.microsoft.com/office/drawing/2014/main" id="{C609AFEE-74E9-DA46-B567-1B1BC8E604C7}"/>
              </a:ext>
            </a:extLst>
          </p:cNvPr>
          <p:cNvCxnSpPr>
            <a:cxnSpLocks/>
            <a:stCxn id="61" idx="3"/>
          </p:cNvCxnSpPr>
          <p:nvPr/>
        </p:nvCxnSpPr>
        <p:spPr>
          <a:xfrm>
            <a:off x="11428911" y="3793286"/>
            <a:ext cx="663700" cy="677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1839BF18-D170-C449-AB86-B64E63179A18}"/>
              </a:ext>
            </a:extLst>
          </p:cNvPr>
          <p:cNvSpPr txBox="1"/>
          <p:nvPr/>
        </p:nvSpPr>
        <p:spPr>
          <a:xfrm>
            <a:off x="9846740" y="3454306"/>
            <a:ext cx="1549066" cy="738664"/>
          </a:xfrm>
          <a:prstGeom prst="rect">
            <a:avLst/>
          </a:prstGeom>
          <a:noFill/>
        </p:spPr>
        <p:txBody>
          <a:bodyPr wrap="square" rtlCol="0">
            <a:spAutoFit/>
          </a:bodyPr>
          <a:lstStyle/>
          <a:p>
            <a:pPr algn="ctr"/>
            <a:r>
              <a:rPr lang="en-US" dirty="0"/>
              <a:t>Weighted </a:t>
            </a:r>
          </a:p>
          <a:p>
            <a:pPr algn="ctr"/>
            <a:r>
              <a:rPr lang="en-US" dirty="0"/>
              <a:t>voting</a:t>
            </a:r>
          </a:p>
          <a:p>
            <a:pPr algn="ctr"/>
            <a:r>
              <a:rPr lang="en-US" dirty="0"/>
              <a:t>system</a:t>
            </a:r>
          </a:p>
        </p:txBody>
      </p:sp>
      <p:cxnSp>
        <p:nvCxnSpPr>
          <p:cNvPr id="75" name="Straight Arrow Connector 74">
            <a:extLst>
              <a:ext uri="{FF2B5EF4-FFF2-40B4-BE49-F238E27FC236}">
                <a16:creationId xmlns:a16="http://schemas.microsoft.com/office/drawing/2014/main" id="{5906F221-D904-8645-A1C5-879CD93112BE}"/>
              </a:ext>
            </a:extLst>
          </p:cNvPr>
          <p:cNvCxnSpPr>
            <a:cxnSpLocks/>
            <a:stCxn id="45" idx="3"/>
            <a:endCxn id="61" idx="1"/>
          </p:cNvCxnSpPr>
          <p:nvPr/>
        </p:nvCxnSpPr>
        <p:spPr>
          <a:xfrm>
            <a:off x="8819331" y="2300380"/>
            <a:ext cx="979563" cy="149290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847B5734-48BF-DA4A-A24F-3FDEF07A6090}"/>
              </a:ext>
            </a:extLst>
          </p:cNvPr>
          <p:cNvCxnSpPr>
            <a:cxnSpLocks/>
            <a:stCxn id="47" idx="3"/>
            <a:endCxn id="61" idx="1"/>
          </p:cNvCxnSpPr>
          <p:nvPr/>
        </p:nvCxnSpPr>
        <p:spPr>
          <a:xfrm>
            <a:off x="8825956" y="3093184"/>
            <a:ext cx="972938" cy="700102"/>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7F970E28-BD87-A04F-9E02-2CB72B4E1D95}"/>
              </a:ext>
            </a:extLst>
          </p:cNvPr>
          <p:cNvCxnSpPr>
            <a:cxnSpLocks/>
            <a:stCxn id="54" idx="3"/>
            <a:endCxn id="61" idx="1"/>
          </p:cNvCxnSpPr>
          <p:nvPr/>
        </p:nvCxnSpPr>
        <p:spPr>
          <a:xfrm flipV="1">
            <a:off x="8819332" y="3793286"/>
            <a:ext cx="979562" cy="10165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CC084557-8A1A-8348-8A4A-6549D632FABE}"/>
              </a:ext>
            </a:extLst>
          </p:cNvPr>
          <p:cNvCxnSpPr>
            <a:cxnSpLocks/>
            <a:stCxn id="58" idx="3"/>
            <a:endCxn id="61" idx="1"/>
          </p:cNvCxnSpPr>
          <p:nvPr/>
        </p:nvCxnSpPr>
        <p:spPr>
          <a:xfrm flipV="1">
            <a:off x="8819332" y="3793286"/>
            <a:ext cx="979562" cy="17846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05C21B21-7799-5145-8093-6A73E320550B}"/>
              </a:ext>
            </a:extLst>
          </p:cNvPr>
          <p:cNvSpPr txBox="1"/>
          <p:nvPr/>
        </p:nvSpPr>
        <p:spPr>
          <a:xfrm>
            <a:off x="3662681" y="2108018"/>
            <a:ext cx="2751353" cy="738664"/>
          </a:xfrm>
          <a:prstGeom prst="rect">
            <a:avLst/>
          </a:prstGeom>
          <a:noFill/>
        </p:spPr>
        <p:txBody>
          <a:bodyPr wrap="square" rtlCol="0">
            <a:spAutoFit/>
          </a:bodyPr>
          <a:lstStyle/>
          <a:p>
            <a:pPr algn="ctr"/>
            <a:r>
              <a:rPr lang="en-US" b="1" dirty="0">
                <a:solidFill>
                  <a:srgbClr val="FF0000"/>
                </a:solidFill>
              </a:rPr>
              <a:t>Power of the majority</a:t>
            </a:r>
            <a:endParaRPr lang="en-US" dirty="0">
              <a:solidFill>
                <a:srgbClr val="FF0000"/>
              </a:solidFill>
            </a:endParaRPr>
          </a:p>
          <a:p>
            <a:pPr algn="ctr"/>
            <a:r>
              <a:rPr lang="en-US" dirty="0">
                <a:solidFill>
                  <a:srgbClr val="00B050"/>
                </a:solidFill>
              </a:rPr>
              <a:t>committee, senate, congress, council, board of directors, ...</a:t>
            </a:r>
          </a:p>
        </p:txBody>
      </p:sp>
      <p:sp>
        <p:nvSpPr>
          <p:cNvPr id="93" name="TextBox 92">
            <a:extLst>
              <a:ext uri="{FF2B5EF4-FFF2-40B4-BE49-F238E27FC236}">
                <a16:creationId xmlns:a16="http://schemas.microsoft.com/office/drawing/2014/main" id="{A38E1984-7ACB-0544-AA90-50BB0E1AEE89}"/>
              </a:ext>
            </a:extLst>
          </p:cNvPr>
          <p:cNvSpPr txBox="1"/>
          <p:nvPr/>
        </p:nvSpPr>
        <p:spPr>
          <a:xfrm>
            <a:off x="9999514" y="2108018"/>
            <a:ext cx="2146104" cy="738664"/>
          </a:xfrm>
          <a:prstGeom prst="rect">
            <a:avLst/>
          </a:prstGeom>
          <a:noFill/>
        </p:spPr>
        <p:txBody>
          <a:bodyPr wrap="square" rtlCol="0">
            <a:spAutoFit/>
          </a:bodyPr>
          <a:lstStyle/>
          <a:p>
            <a:pPr algn="ctr"/>
            <a:r>
              <a:rPr lang="en-US" b="1" dirty="0">
                <a:solidFill>
                  <a:srgbClr val="FF0000"/>
                </a:solidFill>
              </a:rPr>
              <a:t>Power of validation</a:t>
            </a:r>
            <a:endParaRPr lang="en-US" dirty="0">
              <a:solidFill>
                <a:srgbClr val="FF0000"/>
              </a:solidFill>
            </a:endParaRPr>
          </a:p>
          <a:p>
            <a:pPr algn="ctr"/>
            <a:r>
              <a:rPr lang="en-US" dirty="0">
                <a:solidFill>
                  <a:srgbClr val="00B050"/>
                </a:solidFill>
              </a:rPr>
              <a:t>science, open source community, ...</a:t>
            </a:r>
          </a:p>
        </p:txBody>
      </p:sp>
      <p:cxnSp>
        <p:nvCxnSpPr>
          <p:cNvPr id="94" name="Straight Connector 93">
            <a:extLst>
              <a:ext uri="{FF2B5EF4-FFF2-40B4-BE49-F238E27FC236}">
                <a16:creationId xmlns:a16="http://schemas.microsoft.com/office/drawing/2014/main" id="{ED503306-CFF7-A34B-8184-E9C30D9352F8}"/>
              </a:ext>
            </a:extLst>
          </p:cNvPr>
          <p:cNvCxnSpPr/>
          <p:nvPr/>
        </p:nvCxnSpPr>
        <p:spPr>
          <a:xfrm>
            <a:off x="6531429" y="127660"/>
            <a:ext cx="0" cy="6563211"/>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176D7480-A4B2-9B42-96A9-50BDDA630A98}"/>
              </a:ext>
            </a:extLst>
          </p:cNvPr>
          <p:cNvSpPr txBox="1"/>
          <p:nvPr/>
        </p:nvSpPr>
        <p:spPr>
          <a:xfrm>
            <a:off x="3895106" y="6172008"/>
            <a:ext cx="2518928" cy="523220"/>
          </a:xfrm>
          <a:prstGeom prst="rect">
            <a:avLst/>
          </a:prstGeom>
          <a:noFill/>
        </p:spPr>
        <p:txBody>
          <a:bodyPr wrap="square" rtlCol="0">
            <a:spAutoFit/>
          </a:bodyPr>
          <a:lstStyle/>
          <a:p>
            <a:r>
              <a:rPr lang="en-US" dirty="0">
                <a:solidFill>
                  <a:srgbClr val="00B050"/>
                </a:solidFill>
              </a:rPr>
              <a:t>Wrong bias is not removed,</a:t>
            </a:r>
          </a:p>
          <a:p>
            <a:r>
              <a:rPr lang="en-US" dirty="0">
                <a:solidFill>
                  <a:srgbClr val="00B050"/>
                </a:solidFill>
              </a:rPr>
              <a:t>it is simply averaged</a:t>
            </a:r>
          </a:p>
        </p:txBody>
      </p:sp>
      <p:sp>
        <p:nvSpPr>
          <p:cNvPr id="50" name="TextBox 49">
            <a:extLst>
              <a:ext uri="{FF2B5EF4-FFF2-40B4-BE49-F238E27FC236}">
                <a16:creationId xmlns:a16="http://schemas.microsoft.com/office/drawing/2014/main" id="{B53A5A74-A987-314C-BDAB-9EE83379016C}"/>
              </a:ext>
            </a:extLst>
          </p:cNvPr>
          <p:cNvSpPr txBox="1"/>
          <p:nvPr/>
        </p:nvSpPr>
        <p:spPr>
          <a:xfrm>
            <a:off x="6637161" y="6167651"/>
            <a:ext cx="2774703" cy="523220"/>
          </a:xfrm>
          <a:prstGeom prst="rect">
            <a:avLst/>
          </a:prstGeom>
          <a:noFill/>
        </p:spPr>
        <p:txBody>
          <a:bodyPr wrap="square" rtlCol="0">
            <a:spAutoFit/>
          </a:bodyPr>
          <a:lstStyle/>
          <a:p>
            <a:r>
              <a:rPr lang="en-US" dirty="0">
                <a:solidFill>
                  <a:srgbClr val="00B050"/>
                </a:solidFill>
              </a:rPr>
              <a:t>Wrong bias is removed</a:t>
            </a:r>
          </a:p>
          <a:p>
            <a:r>
              <a:rPr lang="en-US" dirty="0">
                <a:solidFill>
                  <a:srgbClr val="00B050"/>
                </a:solidFill>
              </a:rPr>
              <a:t>using correction and validation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133266" y="118334"/>
            <a:ext cx="6635669" cy="599745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i="0" u="none" strike="noStrike" cap="none" dirty="0">
                <a:solidFill>
                  <a:schemeClr val="dk1"/>
                </a:solidFill>
                <a:latin typeface="Calibri"/>
                <a:ea typeface="Calibri"/>
                <a:cs typeface="Calibri"/>
                <a:sym typeface="Calibri"/>
              </a:rPr>
              <a:t>Ensemble Learning</a:t>
            </a:r>
            <a:endParaRPr dirty="0"/>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lvl="0"/>
            <a:r>
              <a:rPr lang="en-US" sz="1800" dirty="0">
                <a:solidFill>
                  <a:schemeClr val="dk1"/>
                </a:solidFill>
                <a:latin typeface="Calibri"/>
                <a:ea typeface="Calibri"/>
                <a:cs typeface="Calibri"/>
                <a:sym typeface="Calibri"/>
              </a:rPr>
              <a:t>Idea - train several models to do predictions.</a:t>
            </a:r>
          </a:p>
          <a:p>
            <a:pPr lvl="0"/>
            <a:r>
              <a:rPr lang="en-US" sz="1800" dirty="0">
                <a:solidFill>
                  <a:schemeClr val="dk1"/>
                </a:solidFill>
                <a:latin typeface="Calibri"/>
                <a:ea typeface="Calibri"/>
                <a:cs typeface="Calibri"/>
                <a:sym typeface="Calibri"/>
              </a:rPr>
              <a:t>Then combine predictions of these models to get a better predictor.</a:t>
            </a:r>
          </a:p>
          <a:p>
            <a:pPr lvl="0"/>
            <a:endParaRPr lang="en-US" sz="1800" dirty="0">
              <a:solidFill>
                <a:schemeClr val="dk1"/>
              </a:solidFill>
              <a:latin typeface="Calibri"/>
              <a:ea typeface="Calibri"/>
              <a:cs typeface="Calibri"/>
              <a:sym typeface="Calibri"/>
            </a:endParaRPr>
          </a:p>
          <a:p>
            <a:pPr lvl="0"/>
            <a:r>
              <a:rPr lang="en-US" sz="1800" dirty="0">
                <a:solidFill>
                  <a:schemeClr val="dk1"/>
                </a:solidFill>
                <a:latin typeface="Calibri"/>
                <a:ea typeface="Calibri"/>
                <a:cs typeface="Calibri"/>
                <a:sym typeface="Calibri"/>
              </a:rPr>
              <a:t>It is possible to combine any types of models into one predictor.</a:t>
            </a:r>
          </a:p>
          <a:p>
            <a:pPr lvl="0"/>
            <a:r>
              <a:rPr lang="en-US" sz="1800" dirty="0">
                <a:solidFill>
                  <a:schemeClr val="dk1"/>
                </a:solidFill>
                <a:latin typeface="Calibri"/>
                <a:ea typeface="Calibri"/>
                <a:cs typeface="Calibri"/>
                <a:sym typeface="Calibri"/>
              </a:rPr>
              <a:t>But commonly people combine variations of similar models, like </a:t>
            </a:r>
            <a:r>
              <a:rPr lang="en-US" sz="1800" b="1" dirty="0">
                <a:solidFill>
                  <a:srgbClr val="FF0000"/>
                </a:solidFill>
                <a:latin typeface="Calibri"/>
                <a:ea typeface="Calibri"/>
                <a:cs typeface="Calibri"/>
                <a:sym typeface="Calibri"/>
              </a:rPr>
              <a:t>decision trees </a:t>
            </a:r>
            <a:r>
              <a:rPr lang="en-US" sz="1800" dirty="0">
                <a:solidFill>
                  <a:schemeClr val="dk1"/>
                </a:solidFill>
                <a:latin typeface="Calibri"/>
                <a:ea typeface="Calibri"/>
                <a:cs typeface="Calibri"/>
                <a:sym typeface="Calibri"/>
              </a:rPr>
              <a:t>models.</a:t>
            </a:r>
          </a:p>
          <a:p>
            <a:pPr lvl="0"/>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Two most famous approaches are:</a:t>
            </a:r>
          </a:p>
          <a:p>
            <a:pPr lvl="0"/>
            <a:r>
              <a:rPr lang="en-US" sz="1800" b="1" dirty="0">
                <a:solidFill>
                  <a:srgbClr val="FF0000"/>
                </a:solidFill>
                <a:latin typeface="Calibri"/>
                <a:ea typeface="Calibri"/>
                <a:cs typeface="Calibri"/>
                <a:sym typeface="Calibri"/>
              </a:rPr>
              <a:t> - "Random Forest"</a:t>
            </a:r>
          </a:p>
          <a:p>
            <a:pPr lvl="0"/>
            <a:r>
              <a:rPr lang="en-US" sz="1800" b="1" dirty="0">
                <a:solidFill>
                  <a:srgbClr val="FF0000"/>
                </a:solidFill>
                <a:latin typeface="Calibri"/>
                <a:ea typeface="Calibri"/>
                <a:cs typeface="Calibri"/>
                <a:sym typeface="Calibri"/>
              </a:rPr>
              <a:t> - "Gradient Boosted Trees"</a:t>
            </a:r>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Under the hood these models combine 100 ... 200+ similar trees.</a:t>
            </a:r>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differences between algorithms:</a:t>
            </a:r>
          </a:p>
          <a:p>
            <a:pPr marL="285750" marR="0" lvl="0" indent="-285750" algn="l" rtl="0">
              <a:spcBef>
                <a:spcPts val="0"/>
              </a:spcBef>
              <a:spcAft>
                <a:spcPts val="0"/>
              </a:spcAft>
              <a:buFont typeface="Arial" panose="020B0604020202020204" pitchFamily="34" charset="0"/>
              <a:buChar char="•"/>
            </a:pPr>
            <a:r>
              <a:rPr lang="en-US" sz="1800" dirty="0">
                <a:solidFill>
                  <a:schemeClr val="dk1"/>
                </a:solidFill>
                <a:latin typeface="Calibri"/>
                <a:ea typeface="Calibri"/>
                <a:cs typeface="Calibri"/>
                <a:sym typeface="Calibri"/>
              </a:rPr>
              <a:t>how you select the data to train those trees</a:t>
            </a:r>
          </a:p>
          <a:p>
            <a:pPr marL="285750" marR="0" lvl="0" indent="-285750" algn="l" rtl="0">
              <a:spcBef>
                <a:spcPts val="0"/>
              </a:spcBef>
              <a:spcAft>
                <a:spcPts val="0"/>
              </a:spcAft>
              <a:buFont typeface="Arial" panose="020B0604020202020204" pitchFamily="34" charset="0"/>
              <a:buChar char="•"/>
            </a:pPr>
            <a:r>
              <a:rPr lang="en-US" sz="1800" dirty="0">
                <a:solidFill>
                  <a:schemeClr val="dk1"/>
                </a:solidFill>
                <a:latin typeface="Calibri"/>
                <a:ea typeface="Calibri"/>
                <a:cs typeface="Calibri"/>
                <a:sym typeface="Calibri"/>
              </a:rPr>
              <a:t>how you combine the predictions of these trees</a:t>
            </a:r>
          </a:p>
        </p:txBody>
      </p:sp>
      <p:pic>
        <p:nvPicPr>
          <p:cNvPr id="4098" name="Picture 2" descr="Image result for random forest multiple trees carikature">
            <a:extLst>
              <a:ext uri="{FF2B5EF4-FFF2-40B4-BE49-F238E27FC236}">
                <a16:creationId xmlns:a16="http://schemas.microsoft.com/office/drawing/2014/main" id="{F52A7492-EF36-5043-9190-586CCF329D1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454887" y="1367360"/>
            <a:ext cx="2875445" cy="206164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3021980A-82EE-4D48-B83F-12DEB380A21C}"/>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661663" y="4123784"/>
            <a:ext cx="4241248" cy="2143928"/>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a:extLst>
              <a:ext uri="{FF2B5EF4-FFF2-40B4-BE49-F238E27FC236}">
                <a16:creationId xmlns:a16="http://schemas.microsoft.com/office/drawing/2014/main" id="{CF13D9A1-4187-1F45-8BFB-9D574952F0BC}"/>
              </a:ext>
            </a:extLst>
          </p:cNvPr>
          <p:cNvSpPr/>
          <p:nvPr/>
        </p:nvSpPr>
        <p:spPr>
          <a:xfrm rot="21228400">
            <a:off x="5035138" y="2933202"/>
            <a:ext cx="2398816" cy="1543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CE3CB981-E170-D542-9447-6F438FCBEC25}"/>
              </a:ext>
            </a:extLst>
          </p:cNvPr>
          <p:cNvSpPr/>
          <p:nvPr/>
        </p:nvSpPr>
        <p:spPr>
          <a:xfrm rot="804328">
            <a:off x="4980748" y="3723854"/>
            <a:ext cx="2398816" cy="1543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6702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3" name="Picture 2">
            <a:extLst>
              <a:ext uri="{FF2B5EF4-FFF2-40B4-BE49-F238E27FC236}">
                <a16:creationId xmlns:a16="http://schemas.microsoft.com/office/drawing/2014/main" id="{9BF7A372-4D94-D94C-87E4-5827F75CB1D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534" y="61010"/>
            <a:ext cx="1983764" cy="3224424"/>
          </a:xfrm>
          <a:prstGeom prst="rect">
            <a:avLst/>
          </a:prstGeom>
        </p:spPr>
      </p:pic>
      <p:sp>
        <p:nvSpPr>
          <p:cNvPr id="4" name="Rectangle 3">
            <a:extLst>
              <a:ext uri="{FF2B5EF4-FFF2-40B4-BE49-F238E27FC236}">
                <a16:creationId xmlns:a16="http://schemas.microsoft.com/office/drawing/2014/main" id="{ADEA79D9-43B0-9F43-B435-414DCA25ABCF}"/>
              </a:ext>
            </a:extLst>
          </p:cNvPr>
          <p:cNvSpPr/>
          <p:nvPr/>
        </p:nvSpPr>
        <p:spPr>
          <a:xfrm>
            <a:off x="27633" y="3309555"/>
            <a:ext cx="5301183" cy="738664"/>
          </a:xfrm>
          <a:prstGeom prst="rect">
            <a:avLst/>
          </a:prstGeom>
        </p:spPr>
        <p:txBody>
          <a:bodyPr wrap="square">
            <a:spAutoFit/>
          </a:bodyPr>
          <a:lstStyle/>
          <a:p>
            <a:r>
              <a:rPr lang="en-US" dirty="0"/>
              <a:t>Classification and </a:t>
            </a:r>
          </a:p>
          <a:p>
            <a:r>
              <a:rPr lang="en-US" dirty="0"/>
              <a:t>Regression Trees </a:t>
            </a:r>
          </a:p>
          <a:p>
            <a:r>
              <a:rPr lang="en-US" dirty="0"/>
              <a:t>(1984) by BFOS (BFOS = </a:t>
            </a:r>
            <a:r>
              <a:rPr lang="en-US" dirty="0" err="1"/>
              <a:t>Breiman</a:t>
            </a:r>
            <a:r>
              <a:rPr lang="en-US" dirty="0"/>
              <a:t>, Friedman, </a:t>
            </a:r>
            <a:r>
              <a:rPr lang="en-US" dirty="0" err="1"/>
              <a:t>Olshen</a:t>
            </a:r>
            <a:r>
              <a:rPr lang="en-US" dirty="0"/>
              <a:t>, Stone)</a:t>
            </a:r>
          </a:p>
        </p:txBody>
      </p:sp>
      <p:sp>
        <p:nvSpPr>
          <p:cNvPr id="8" name="TextBox 7">
            <a:extLst>
              <a:ext uri="{FF2B5EF4-FFF2-40B4-BE49-F238E27FC236}">
                <a16:creationId xmlns:a16="http://schemas.microsoft.com/office/drawing/2014/main" id="{BF3085B9-B6F3-794C-A977-0C0731C6B4C8}"/>
              </a:ext>
            </a:extLst>
          </p:cNvPr>
          <p:cNvSpPr txBox="1"/>
          <p:nvPr/>
        </p:nvSpPr>
        <p:spPr>
          <a:xfrm>
            <a:off x="2504350" y="2286562"/>
            <a:ext cx="1743816" cy="954107"/>
          </a:xfrm>
          <a:prstGeom prst="rect">
            <a:avLst/>
          </a:prstGeom>
          <a:noFill/>
        </p:spPr>
        <p:txBody>
          <a:bodyPr wrap="square" rtlCol="0">
            <a:spAutoFit/>
          </a:bodyPr>
          <a:lstStyle/>
          <a:p>
            <a:r>
              <a:rPr lang="en-US" dirty="0"/>
              <a:t>Leo </a:t>
            </a:r>
            <a:r>
              <a:rPr lang="en-US" dirty="0" err="1"/>
              <a:t>Breiman</a:t>
            </a:r>
            <a:endParaRPr lang="en-US" dirty="0"/>
          </a:p>
          <a:p>
            <a:r>
              <a:rPr lang="en-US" dirty="0"/>
              <a:t>UC Berkeley</a:t>
            </a:r>
          </a:p>
          <a:p>
            <a:r>
              <a:rPr lang="en-US" dirty="0"/>
              <a:t>Statistics</a:t>
            </a:r>
          </a:p>
          <a:p>
            <a:r>
              <a:rPr lang="en-US" dirty="0"/>
              <a:t>1928-2005</a:t>
            </a:r>
          </a:p>
        </p:txBody>
      </p:sp>
      <p:sp>
        <p:nvSpPr>
          <p:cNvPr id="12" name="TextBox 11">
            <a:extLst>
              <a:ext uri="{FF2B5EF4-FFF2-40B4-BE49-F238E27FC236}">
                <a16:creationId xmlns:a16="http://schemas.microsoft.com/office/drawing/2014/main" id="{8EF03599-CC6E-5C41-BDC8-9C8619CC9404}"/>
              </a:ext>
            </a:extLst>
          </p:cNvPr>
          <p:cNvSpPr txBox="1"/>
          <p:nvPr/>
        </p:nvSpPr>
        <p:spPr>
          <a:xfrm>
            <a:off x="4219438" y="2282932"/>
            <a:ext cx="1870841" cy="1169551"/>
          </a:xfrm>
          <a:prstGeom prst="rect">
            <a:avLst/>
          </a:prstGeom>
          <a:noFill/>
        </p:spPr>
        <p:txBody>
          <a:bodyPr wrap="square" rtlCol="0">
            <a:spAutoFit/>
          </a:bodyPr>
          <a:lstStyle/>
          <a:p>
            <a:r>
              <a:rPr lang="en-US" dirty="0"/>
              <a:t>Jerome H. Friedman</a:t>
            </a:r>
          </a:p>
          <a:p>
            <a:r>
              <a:rPr lang="en-US" dirty="0"/>
              <a:t>Statistics</a:t>
            </a:r>
          </a:p>
          <a:p>
            <a:r>
              <a:rPr lang="en-US" dirty="0"/>
              <a:t>UC Berkeley,</a:t>
            </a:r>
          </a:p>
          <a:p>
            <a:r>
              <a:rPr lang="en-US" dirty="0"/>
              <a:t>Stanford </a:t>
            </a:r>
          </a:p>
          <a:p>
            <a:r>
              <a:rPr lang="en-US" dirty="0"/>
              <a:t>1939- </a:t>
            </a:r>
          </a:p>
        </p:txBody>
      </p:sp>
      <p:pic>
        <p:nvPicPr>
          <p:cNvPr id="9" name="Picture 8">
            <a:extLst>
              <a:ext uri="{FF2B5EF4-FFF2-40B4-BE49-F238E27FC236}">
                <a16:creationId xmlns:a16="http://schemas.microsoft.com/office/drawing/2014/main" id="{9657D343-0D10-B643-8FC6-142FD1E7E02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01112" y="119435"/>
            <a:ext cx="1707495" cy="2104118"/>
          </a:xfrm>
          <a:prstGeom prst="rect">
            <a:avLst/>
          </a:prstGeom>
        </p:spPr>
      </p:pic>
      <p:pic>
        <p:nvPicPr>
          <p:cNvPr id="10" name="Picture 9">
            <a:extLst>
              <a:ext uri="{FF2B5EF4-FFF2-40B4-BE49-F238E27FC236}">
                <a16:creationId xmlns:a16="http://schemas.microsoft.com/office/drawing/2014/main" id="{326D1703-96EA-C849-9B11-015AED55072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76423" y="127843"/>
            <a:ext cx="1066281" cy="1668730"/>
          </a:xfrm>
          <a:prstGeom prst="rect">
            <a:avLst/>
          </a:prstGeom>
        </p:spPr>
      </p:pic>
      <p:sp>
        <p:nvSpPr>
          <p:cNvPr id="15" name="TextBox 14">
            <a:extLst>
              <a:ext uri="{FF2B5EF4-FFF2-40B4-BE49-F238E27FC236}">
                <a16:creationId xmlns:a16="http://schemas.microsoft.com/office/drawing/2014/main" id="{8D1D9786-9992-0C4E-8E22-CA6385735496}"/>
              </a:ext>
            </a:extLst>
          </p:cNvPr>
          <p:cNvSpPr txBox="1"/>
          <p:nvPr/>
        </p:nvSpPr>
        <p:spPr>
          <a:xfrm>
            <a:off x="7895338" y="1813225"/>
            <a:ext cx="1571956" cy="1169551"/>
          </a:xfrm>
          <a:prstGeom prst="rect">
            <a:avLst/>
          </a:prstGeom>
          <a:noFill/>
        </p:spPr>
        <p:txBody>
          <a:bodyPr wrap="square" rtlCol="0">
            <a:spAutoFit/>
          </a:bodyPr>
          <a:lstStyle/>
          <a:p>
            <a:r>
              <a:rPr lang="en-US" dirty="0"/>
              <a:t>Charles J. Stone</a:t>
            </a:r>
          </a:p>
          <a:p>
            <a:r>
              <a:rPr lang="en-US" dirty="0"/>
              <a:t>Math, Probability</a:t>
            </a:r>
          </a:p>
          <a:p>
            <a:r>
              <a:rPr lang="en-US" dirty="0"/>
              <a:t>UCLA,</a:t>
            </a:r>
          </a:p>
          <a:p>
            <a:r>
              <a:rPr lang="en-US" dirty="0"/>
              <a:t>UC Berkeley</a:t>
            </a:r>
          </a:p>
          <a:p>
            <a:r>
              <a:rPr lang="en-US" dirty="0"/>
              <a:t>1936-2019</a:t>
            </a:r>
          </a:p>
        </p:txBody>
      </p:sp>
      <p:sp>
        <p:nvSpPr>
          <p:cNvPr id="13" name="TextBox 12">
            <a:extLst>
              <a:ext uri="{FF2B5EF4-FFF2-40B4-BE49-F238E27FC236}">
                <a16:creationId xmlns:a16="http://schemas.microsoft.com/office/drawing/2014/main" id="{9976003F-B313-754B-BBC5-287A31E9B74C}"/>
              </a:ext>
            </a:extLst>
          </p:cNvPr>
          <p:cNvSpPr txBox="1"/>
          <p:nvPr/>
        </p:nvSpPr>
        <p:spPr>
          <a:xfrm>
            <a:off x="6220073" y="1905989"/>
            <a:ext cx="1723763" cy="1169551"/>
          </a:xfrm>
          <a:prstGeom prst="rect">
            <a:avLst/>
          </a:prstGeom>
          <a:noFill/>
        </p:spPr>
        <p:txBody>
          <a:bodyPr wrap="square" rtlCol="0">
            <a:spAutoFit/>
          </a:bodyPr>
          <a:lstStyle/>
          <a:p>
            <a:r>
              <a:rPr lang="en-US" dirty="0"/>
              <a:t>Richard A. </a:t>
            </a:r>
            <a:r>
              <a:rPr lang="en-US" dirty="0" err="1"/>
              <a:t>Olshen</a:t>
            </a:r>
            <a:endParaRPr lang="en-US" dirty="0"/>
          </a:p>
          <a:p>
            <a:r>
              <a:rPr lang="en-US" dirty="0"/>
              <a:t>Biostatistics</a:t>
            </a:r>
          </a:p>
          <a:p>
            <a:r>
              <a:rPr lang="en-US" dirty="0"/>
              <a:t>UC Berkeley,</a:t>
            </a:r>
          </a:p>
          <a:p>
            <a:r>
              <a:rPr lang="en-US" dirty="0"/>
              <a:t>Stanford </a:t>
            </a:r>
          </a:p>
          <a:p>
            <a:r>
              <a:rPr lang="en-US" dirty="0"/>
              <a:t>1942-</a:t>
            </a:r>
          </a:p>
        </p:txBody>
      </p:sp>
      <p:pic>
        <p:nvPicPr>
          <p:cNvPr id="14" name="Picture 13">
            <a:extLst>
              <a:ext uri="{FF2B5EF4-FFF2-40B4-BE49-F238E27FC236}">
                <a16:creationId xmlns:a16="http://schemas.microsoft.com/office/drawing/2014/main" id="{E0CEFCA8-4B98-AD4F-9479-0B10FFB0BF8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3089" y="4948581"/>
            <a:ext cx="2709801" cy="1813646"/>
          </a:xfrm>
          <a:prstGeom prst="rect">
            <a:avLst/>
          </a:prstGeom>
        </p:spPr>
      </p:pic>
      <p:sp>
        <p:nvSpPr>
          <p:cNvPr id="19" name="Rectangle 18">
            <a:extLst>
              <a:ext uri="{FF2B5EF4-FFF2-40B4-BE49-F238E27FC236}">
                <a16:creationId xmlns:a16="http://schemas.microsoft.com/office/drawing/2014/main" id="{6B060C38-A1E7-6046-9D7C-007896BBF9F8}"/>
              </a:ext>
            </a:extLst>
          </p:cNvPr>
          <p:cNvSpPr/>
          <p:nvPr/>
        </p:nvSpPr>
        <p:spPr>
          <a:xfrm>
            <a:off x="216985" y="4232354"/>
            <a:ext cx="2287365" cy="523220"/>
          </a:xfrm>
          <a:prstGeom prst="rect">
            <a:avLst/>
          </a:prstGeom>
        </p:spPr>
        <p:txBody>
          <a:bodyPr wrap="square">
            <a:spAutoFit/>
          </a:bodyPr>
          <a:lstStyle/>
          <a:p>
            <a:r>
              <a:rPr lang="en-US" dirty="0"/>
              <a:t>Random Decision Forests</a:t>
            </a:r>
          </a:p>
          <a:p>
            <a:r>
              <a:rPr lang="en-US" dirty="0"/>
              <a:t>(1995) by Tin Kam Ho</a:t>
            </a:r>
          </a:p>
        </p:txBody>
      </p:sp>
      <p:pic>
        <p:nvPicPr>
          <p:cNvPr id="16" name="Picture 15">
            <a:extLst>
              <a:ext uri="{FF2B5EF4-FFF2-40B4-BE49-F238E27FC236}">
                <a16:creationId xmlns:a16="http://schemas.microsoft.com/office/drawing/2014/main" id="{5F78D0F1-9A08-5D4A-97BB-81222779742C}"/>
              </a:ext>
            </a:extLst>
          </p:cNvPr>
          <p:cNvPicPr>
            <a:picLocks noChangeAspect="1"/>
          </p:cNvPicPr>
          <p:nvPr/>
        </p:nvPicPr>
        <p:blipFill>
          <a:blip r:embed="rId7"/>
          <a:stretch>
            <a:fillRect/>
          </a:stretch>
        </p:blipFill>
        <p:spPr>
          <a:xfrm>
            <a:off x="3073812" y="4364874"/>
            <a:ext cx="1630710" cy="1630710"/>
          </a:xfrm>
          <a:prstGeom prst="rect">
            <a:avLst/>
          </a:prstGeom>
        </p:spPr>
      </p:pic>
      <p:sp>
        <p:nvSpPr>
          <p:cNvPr id="21" name="Rectangle 20">
            <a:extLst>
              <a:ext uri="{FF2B5EF4-FFF2-40B4-BE49-F238E27FC236}">
                <a16:creationId xmlns:a16="http://schemas.microsoft.com/office/drawing/2014/main" id="{1728BC4D-516C-0D4D-B65D-D369E3647149}"/>
              </a:ext>
            </a:extLst>
          </p:cNvPr>
          <p:cNvSpPr/>
          <p:nvPr/>
        </p:nvSpPr>
        <p:spPr>
          <a:xfrm>
            <a:off x="3073812" y="5995584"/>
            <a:ext cx="4063697" cy="738664"/>
          </a:xfrm>
          <a:prstGeom prst="rect">
            <a:avLst/>
          </a:prstGeom>
        </p:spPr>
        <p:txBody>
          <a:bodyPr wrap="square">
            <a:spAutoFit/>
          </a:bodyPr>
          <a:lstStyle/>
          <a:p>
            <a:r>
              <a:rPr lang="en-US" dirty="0"/>
              <a:t>Tin Kam Ho</a:t>
            </a:r>
          </a:p>
          <a:p>
            <a:r>
              <a:rPr lang="en-US" dirty="0"/>
              <a:t>at Bell Labs in NJ. </a:t>
            </a:r>
          </a:p>
          <a:p>
            <a:r>
              <a:rPr lang="en-US" dirty="0"/>
              <a:t>then AI at IBM (since 2014) </a:t>
            </a:r>
          </a:p>
        </p:txBody>
      </p:sp>
      <p:sp>
        <p:nvSpPr>
          <p:cNvPr id="17" name="TextBox 16">
            <a:extLst>
              <a:ext uri="{FF2B5EF4-FFF2-40B4-BE49-F238E27FC236}">
                <a16:creationId xmlns:a16="http://schemas.microsoft.com/office/drawing/2014/main" id="{24B48AC9-E576-E744-92B2-E763E1447DA2}"/>
              </a:ext>
            </a:extLst>
          </p:cNvPr>
          <p:cNvSpPr txBox="1"/>
          <p:nvPr/>
        </p:nvSpPr>
        <p:spPr>
          <a:xfrm>
            <a:off x="9497066" y="5161546"/>
            <a:ext cx="2447508" cy="1661993"/>
          </a:xfrm>
          <a:prstGeom prst="rect">
            <a:avLst/>
          </a:prstGeom>
          <a:noFill/>
        </p:spPr>
        <p:txBody>
          <a:bodyPr wrap="square" rtlCol="0">
            <a:spAutoFit/>
          </a:bodyPr>
          <a:lstStyle/>
          <a:p>
            <a:r>
              <a:rPr lang="en-US" dirty="0"/>
              <a:t>Adele Cutler</a:t>
            </a:r>
          </a:p>
          <a:p>
            <a:r>
              <a:rPr lang="en-US" dirty="0"/>
              <a:t>UC Berkeley, then Utah State University.</a:t>
            </a:r>
          </a:p>
          <a:p>
            <a:r>
              <a:rPr lang="en-US" dirty="0"/>
              <a:t>Wrote original Random Forest in Fortran with Leo </a:t>
            </a:r>
            <a:r>
              <a:rPr lang="en-US" dirty="0" err="1"/>
              <a:t>Breiman</a:t>
            </a:r>
            <a:r>
              <a:rPr lang="en-US" dirty="0"/>
              <a:t> in 2002-2003</a:t>
            </a:r>
          </a:p>
          <a:p>
            <a:r>
              <a:rPr lang="en-US" sz="900" dirty="0">
                <a:hlinkClick r:id="rId8"/>
              </a:rPr>
              <a:t>https://www.stat.berkeley.edu/~breiman/RandomForests/cc_software.htm</a:t>
            </a:r>
            <a:endParaRPr lang="en-US" sz="900" dirty="0"/>
          </a:p>
        </p:txBody>
      </p:sp>
      <p:pic>
        <p:nvPicPr>
          <p:cNvPr id="18" name="Picture 17">
            <a:extLst>
              <a:ext uri="{FF2B5EF4-FFF2-40B4-BE49-F238E27FC236}">
                <a16:creationId xmlns:a16="http://schemas.microsoft.com/office/drawing/2014/main" id="{C5D8B940-76B6-9340-B562-0C49BF2B99B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719064" y="3313971"/>
            <a:ext cx="1847575" cy="1847575"/>
          </a:xfrm>
          <a:prstGeom prst="rect">
            <a:avLst/>
          </a:prstGeom>
        </p:spPr>
      </p:pic>
      <p:pic>
        <p:nvPicPr>
          <p:cNvPr id="2" name="Picture 1">
            <a:extLst>
              <a:ext uri="{FF2B5EF4-FFF2-40B4-BE49-F238E27FC236}">
                <a16:creationId xmlns:a16="http://schemas.microsoft.com/office/drawing/2014/main" id="{2C2EE3D6-5661-E043-8FBF-61E1B832D2A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2386366" y="119615"/>
            <a:ext cx="1707496" cy="2099225"/>
          </a:xfrm>
          <a:prstGeom prst="rect">
            <a:avLst/>
          </a:prstGeom>
        </p:spPr>
      </p:pic>
      <p:cxnSp>
        <p:nvCxnSpPr>
          <p:cNvPr id="20" name="Straight Connector 19">
            <a:extLst>
              <a:ext uri="{FF2B5EF4-FFF2-40B4-BE49-F238E27FC236}">
                <a16:creationId xmlns:a16="http://schemas.microsoft.com/office/drawing/2014/main" id="{CCDDB316-63C9-4141-9D55-33BA0E490EA9}"/>
              </a:ext>
            </a:extLst>
          </p:cNvPr>
          <p:cNvCxnSpPr>
            <a:cxnSpLocks/>
          </p:cNvCxnSpPr>
          <p:nvPr/>
        </p:nvCxnSpPr>
        <p:spPr>
          <a:xfrm>
            <a:off x="53089" y="4101661"/>
            <a:ext cx="6852412" cy="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C12C7018-A64D-3843-A3D7-B3887AEA88BC}"/>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6264234" y="137238"/>
            <a:ext cx="1418894" cy="1768751"/>
          </a:xfrm>
          <a:prstGeom prst="rect">
            <a:avLst/>
          </a:prstGeom>
        </p:spPr>
      </p:pic>
      <p:sp>
        <p:nvSpPr>
          <p:cNvPr id="5" name="TextBox 4">
            <a:extLst>
              <a:ext uri="{FF2B5EF4-FFF2-40B4-BE49-F238E27FC236}">
                <a16:creationId xmlns:a16="http://schemas.microsoft.com/office/drawing/2014/main" id="{A55B43EE-12BE-5543-9411-AD1B22B57A75}"/>
              </a:ext>
            </a:extLst>
          </p:cNvPr>
          <p:cNvSpPr txBox="1"/>
          <p:nvPr/>
        </p:nvSpPr>
        <p:spPr>
          <a:xfrm>
            <a:off x="10226459" y="913314"/>
            <a:ext cx="1568122" cy="738664"/>
          </a:xfrm>
          <a:prstGeom prst="rect">
            <a:avLst/>
          </a:prstGeom>
          <a:noFill/>
        </p:spPr>
        <p:txBody>
          <a:bodyPr wrap="square" rtlCol="0">
            <a:spAutoFit/>
          </a:bodyPr>
          <a:lstStyle/>
          <a:p>
            <a:r>
              <a:rPr lang="en-US" b="1" dirty="0">
                <a:solidFill>
                  <a:srgbClr val="0070C0"/>
                </a:solidFill>
              </a:rPr>
              <a:t>FORTRAN</a:t>
            </a:r>
          </a:p>
          <a:p>
            <a:r>
              <a:rPr lang="en-US" b="1" dirty="0">
                <a:solidFill>
                  <a:srgbClr val="0070C0"/>
                </a:solidFill>
              </a:rPr>
              <a:t>Random Forest</a:t>
            </a:r>
          </a:p>
          <a:p>
            <a:r>
              <a:rPr lang="en-US" b="1" dirty="0">
                <a:solidFill>
                  <a:srgbClr val="0070C0"/>
                </a:solidFill>
              </a:rPr>
              <a:t>2002-2003</a:t>
            </a:r>
          </a:p>
        </p:txBody>
      </p:sp>
      <p:sp>
        <p:nvSpPr>
          <p:cNvPr id="11" name="Down Arrow 10">
            <a:extLst>
              <a:ext uri="{FF2B5EF4-FFF2-40B4-BE49-F238E27FC236}">
                <a16:creationId xmlns:a16="http://schemas.microsoft.com/office/drawing/2014/main" id="{487AA1AD-C5E4-494A-BD01-824F4BFD7D70}"/>
              </a:ext>
            </a:extLst>
          </p:cNvPr>
          <p:cNvSpPr/>
          <p:nvPr/>
        </p:nvSpPr>
        <p:spPr>
          <a:xfrm>
            <a:off x="10617702" y="1813225"/>
            <a:ext cx="416392" cy="11862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3861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1" name="Picture 10">
            <a:extLst>
              <a:ext uri="{FF2B5EF4-FFF2-40B4-BE49-F238E27FC236}">
                <a16:creationId xmlns:a16="http://schemas.microsoft.com/office/drawing/2014/main" id="{36B561CF-E1C7-2340-ABC0-116F3FA5CED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111244" y="901910"/>
            <a:ext cx="2364779" cy="1786625"/>
          </a:xfrm>
          <a:prstGeom prst="rect">
            <a:avLst/>
          </a:prstGeom>
        </p:spPr>
      </p:pic>
      <p:sp>
        <p:nvSpPr>
          <p:cNvPr id="104" name="Google Shape;104;p15"/>
          <p:cNvSpPr txBox="1"/>
          <p:nvPr/>
        </p:nvSpPr>
        <p:spPr>
          <a:xfrm>
            <a:off x="-35952" y="-62965"/>
            <a:ext cx="4046484" cy="62110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Boosting Algorithms</a:t>
            </a:r>
          </a:p>
        </p:txBody>
      </p:sp>
      <p:sp>
        <p:nvSpPr>
          <p:cNvPr id="3" name="TextBox 2">
            <a:extLst>
              <a:ext uri="{FF2B5EF4-FFF2-40B4-BE49-F238E27FC236}">
                <a16:creationId xmlns:a16="http://schemas.microsoft.com/office/drawing/2014/main" id="{083E4339-33ED-D143-9BE2-AD1480E24539}"/>
              </a:ext>
            </a:extLst>
          </p:cNvPr>
          <p:cNvSpPr txBox="1"/>
          <p:nvPr/>
        </p:nvSpPr>
        <p:spPr>
          <a:xfrm>
            <a:off x="7304691" y="2507542"/>
            <a:ext cx="4887310" cy="3970318"/>
          </a:xfrm>
          <a:prstGeom prst="rect">
            <a:avLst/>
          </a:prstGeom>
          <a:noFill/>
        </p:spPr>
        <p:txBody>
          <a:bodyPr wrap="square" rtlCol="0">
            <a:spAutoFit/>
          </a:bodyPr>
          <a:lstStyle/>
          <a:p>
            <a:r>
              <a:rPr lang="en-US" dirty="0"/>
              <a:t>From Wikipedia, </a:t>
            </a:r>
            <a:r>
              <a:rPr lang="en-US" dirty="0" err="1"/>
              <a:t>etc</a:t>
            </a:r>
            <a:r>
              <a:rPr lang="en-US" dirty="0"/>
              <a:t>:</a:t>
            </a:r>
          </a:p>
          <a:p>
            <a:endParaRPr lang="en-US" dirty="0"/>
          </a:p>
          <a:p>
            <a:r>
              <a:rPr lang="en-US" dirty="0"/>
              <a:t>The idea of gradient boosting originated in the observation by </a:t>
            </a:r>
            <a:r>
              <a:rPr lang="en-US" b="1" dirty="0">
                <a:solidFill>
                  <a:srgbClr val="0070C0"/>
                </a:solidFill>
              </a:rPr>
              <a:t>Leo </a:t>
            </a:r>
            <a:r>
              <a:rPr lang="en-US" b="1" dirty="0" err="1">
                <a:solidFill>
                  <a:srgbClr val="0070C0"/>
                </a:solidFill>
              </a:rPr>
              <a:t>Breiman</a:t>
            </a:r>
            <a:r>
              <a:rPr lang="en-US" dirty="0"/>
              <a:t> that boosting can be interpreted as an optimization algorithm on a suitable cost function (</a:t>
            </a:r>
            <a:r>
              <a:rPr lang="en-US" b="1" dirty="0">
                <a:solidFill>
                  <a:srgbClr val="FF0000"/>
                </a:solidFill>
              </a:rPr>
              <a:t>1997</a:t>
            </a:r>
            <a:r>
              <a:rPr lang="en-US" dirty="0"/>
              <a:t>, Berkeley). </a:t>
            </a:r>
          </a:p>
          <a:p>
            <a:endParaRPr lang="en-US" dirty="0"/>
          </a:p>
          <a:p>
            <a:r>
              <a:rPr lang="en-US" dirty="0"/>
              <a:t>Explicit regression gradient boosting algorithms were subsequently developed by </a:t>
            </a:r>
            <a:r>
              <a:rPr lang="en-US" b="1" dirty="0">
                <a:solidFill>
                  <a:srgbClr val="0070C0"/>
                </a:solidFill>
              </a:rPr>
              <a:t>Jerome H. Friedman</a:t>
            </a:r>
            <a:r>
              <a:rPr lang="en-US" dirty="0"/>
              <a:t> (</a:t>
            </a:r>
            <a:r>
              <a:rPr lang="en-US" b="1" dirty="0">
                <a:solidFill>
                  <a:srgbClr val="FF0000"/>
                </a:solidFill>
              </a:rPr>
              <a:t>1999</a:t>
            </a:r>
            <a:r>
              <a:rPr lang="en-US" dirty="0"/>
              <a:t>, Berkeley).</a:t>
            </a:r>
          </a:p>
          <a:p>
            <a:endParaRPr lang="en-US" dirty="0"/>
          </a:p>
          <a:p>
            <a:r>
              <a:rPr lang="en-US" dirty="0"/>
              <a:t>... simultaneously with the more general functional gradient boosting perspective of </a:t>
            </a:r>
            <a:r>
              <a:rPr lang="en-US" b="1" dirty="0" err="1">
                <a:solidFill>
                  <a:srgbClr val="0070C0"/>
                </a:solidFill>
              </a:rPr>
              <a:t>Llew</a:t>
            </a:r>
            <a:r>
              <a:rPr lang="en-US" b="1" dirty="0">
                <a:solidFill>
                  <a:srgbClr val="0070C0"/>
                </a:solidFill>
              </a:rPr>
              <a:t> Mason, Jonathan Baxter, Peter Bartlett and Marcus </a:t>
            </a:r>
            <a:r>
              <a:rPr lang="en-US" b="1" dirty="0" err="1">
                <a:solidFill>
                  <a:srgbClr val="0070C0"/>
                </a:solidFill>
              </a:rPr>
              <a:t>Frean</a:t>
            </a:r>
            <a:r>
              <a:rPr lang="en-US" dirty="0"/>
              <a:t> (</a:t>
            </a:r>
            <a:r>
              <a:rPr lang="en-US" b="1" dirty="0">
                <a:solidFill>
                  <a:srgbClr val="FF0000"/>
                </a:solidFill>
              </a:rPr>
              <a:t>1999</a:t>
            </a:r>
            <a:r>
              <a:rPr lang="en-US" dirty="0"/>
              <a:t>).</a:t>
            </a:r>
          </a:p>
          <a:p>
            <a:endParaRPr lang="en-US" dirty="0"/>
          </a:p>
          <a:p>
            <a:r>
              <a:rPr lang="en-US" b="1" dirty="0">
                <a:solidFill>
                  <a:srgbClr val="0070C0"/>
                </a:solidFill>
              </a:rPr>
              <a:t>Stochastic gradient boosting</a:t>
            </a:r>
            <a:r>
              <a:rPr lang="en-US" dirty="0"/>
              <a:t> - by Jerome </a:t>
            </a:r>
            <a:r>
              <a:rPr lang="en-US" dirty="0" err="1"/>
              <a:t>H.Friedman</a:t>
            </a:r>
            <a:r>
              <a:rPr lang="en-US" dirty="0"/>
              <a:t>, </a:t>
            </a:r>
            <a:r>
              <a:rPr lang="en-US" b="1" dirty="0">
                <a:solidFill>
                  <a:srgbClr val="FF0000"/>
                </a:solidFill>
              </a:rPr>
              <a:t>2002</a:t>
            </a:r>
            <a:r>
              <a:rPr lang="en-US" dirty="0"/>
              <a:t> – adding random sampling to gradient boosting algorithm improves speed and accuracy.</a:t>
            </a:r>
          </a:p>
        </p:txBody>
      </p:sp>
      <p:pic>
        <p:nvPicPr>
          <p:cNvPr id="4" name="Picture 3">
            <a:extLst>
              <a:ext uri="{FF2B5EF4-FFF2-40B4-BE49-F238E27FC236}">
                <a16:creationId xmlns:a16="http://schemas.microsoft.com/office/drawing/2014/main" id="{E3827E66-1C05-B04C-9AB5-2A47A3BFEFA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622126" y="2789461"/>
            <a:ext cx="1102313" cy="1256482"/>
          </a:xfrm>
          <a:prstGeom prst="rect">
            <a:avLst/>
          </a:prstGeom>
        </p:spPr>
      </p:pic>
      <p:pic>
        <p:nvPicPr>
          <p:cNvPr id="8" name="Picture 7">
            <a:extLst>
              <a:ext uri="{FF2B5EF4-FFF2-40B4-BE49-F238E27FC236}">
                <a16:creationId xmlns:a16="http://schemas.microsoft.com/office/drawing/2014/main" id="{2F631B49-6F11-5544-9448-FE2B93DB432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531514" y="4595488"/>
            <a:ext cx="1192925" cy="639312"/>
          </a:xfrm>
          <a:prstGeom prst="rect">
            <a:avLst/>
          </a:prstGeom>
        </p:spPr>
      </p:pic>
      <p:pic>
        <p:nvPicPr>
          <p:cNvPr id="9" name="Picture 8">
            <a:extLst>
              <a:ext uri="{FF2B5EF4-FFF2-40B4-BE49-F238E27FC236}">
                <a16:creationId xmlns:a16="http://schemas.microsoft.com/office/drawing/2014/main" id="{3EC75FCD-38D4-9C47-B27F-BE2872EB612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554832" y="5952896"/>
            <a:ext cx="1189970" cy="467063"/>
          </a:xfrm>
          <a:prstGeom prst="rect">
            <a:avLst/>
          </a:prstGeom>
        </p:spPr>
      </p:pic>
      <p:sp>
        <p:nvSpPr>
          <p:cNvPr id="10" name="TextBox 9">
            <a:extLst>
              <a:ext uri="{FF2B5EF4-FFF2-40B4-BE49-F238E27FC236}">
                <a16:creationId xmlns:a16="http://schemas.microsoft.com/office/drawing/2014/main" id="{783EB7E4-CAF1-4E4A-8004-ACEE3CDFF72F}"/>
              </a:ext>
            </a:extLst>
          </p:cNvPr>
          <p:cNvSpPr txBox="1"/>
          <p:nvPr/>
        </p:nvSpPr>
        <p:spPr>
          <a:xfrm>
            <a:off x="47280" y="1306916"/>
            <a:ext cx="3253817" cy="1138773"/>
          </a:xfrm>
          <a:prstGeom prst="rect">
            <a:avLst/>
          </a:prstGeom>
          <a:noFill/>
        </p:spPr>
        <p:txBody>
          <a:bodyPr wrap="square" rtlCol="0">
            <a:spAutoFit/>
          </a:bodyPr>
          <a:lstStyle/>
          <a:p>
            <a:r>
              <a:rPr lang="en-US" sz="3200" b="1" dirty="0">
                <a:solidFill>
                  <a:srgbClr val="0070C0"/>
                </a:solidFill>
                <a:latin typeface="Calibri"/>
                <a:ea typeface="Calibri"/>
                <a:cs typeface="Calibri"/>
                <a:sym typeface="Calibri"/>
              </a:rPr>
              <a:t>AdaBoost</a:t>
            </a:r>
            <a:r>
              <a:rPr lang="en-US" sz="1800" dirty="0">
                <a:solidFill>
                  <a:schemeClr val="dk1"/>
                </a:solidFill>
                <a:latin typeface="Calibri"/>
                <a:ea typeface="Calibri"/>
                <a:cs typeface="Calibri"/>
                <a:sym typeface="Calibri"/>
              </a:rPr>
              <a:t> (</a:t>
            </a:r>
            <a:r>
              <a:rPr lang="en-US" sz="1800" b="1" dirty="0">
                <a:solidFill>
                  <a:srgbClr val="FF0000"/>
                </a:solidFill>
                <a:latin typeface="Calibri"/>
                <a:ea typeface="Calibri"/>
                <a:cs typeface="Calibri"/>
                <a:sym typeface="Calibri"/>
              </a:rPr>
              <a:t>1995</a:t>
            </a:r>
            <a:r>
              <a:rPr lang="en-US" sz="1800" dirty="0">
                <a:solidFill>
                  <a:schemeClr val="dk1"/>
                </a:solidFill>
                <a:latin typeface="Calibri"/>
                <a:ea typeface="Calibri"/>
                <a:cs typeface="Calibri"/>
                <a:sym typeface="Calibri"/>
              </a:rPr>
              <a:t>)</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Yoav Freund &amp; Robert </a:t>
            </a:r>
            <a:r>
              <a:rPr lang="en-US" sz="1800" dirty="0" err="1">
                <a:solidFill>
                  <a:schemeClr val="dk1"/>
                </a:solidFill>
                <a:latin typeface="Calibri"/>
                <a:ea typeface="Calibri"/>
                <a:cs typeface="Calibri"/>
                <a:sym typeface="Calibri"/>
              </a:rPr>
              <a:t>Schapire</a:t>
            </a:r>
            <a:endParaRPr lang="en-US" sz="1800" dirty="0">
              <a:solidFill>
                <a:schemeClr val="dk1"/>
              </a:solidFill>
              <a:latin typeface="Calibri"/>
              <a:ea typeface="Calibri"/>
              <a:cs typeface="Calibri"/>
              <a:sym typeface="Calibri"/>
            </a:endParaRPr>
          </a:p>
          <a:p>
            <a:r>
              <a:rPr lang="en-US" sz="1800" dirty="0">
                <a:solidFill>
                  <a:schemeClr val="dk1"/>
                </a:solidFill>
                <a:latin typeface="Calibri"/>
                <a:ea typeface="Calibri"/>
                <a:cs typeface="Calibri"/>
                <a:sym typeface="Calibri"/>
              </a:rPr>
              <a:t>(2003 Gödel Prize). </a:t>
            </a:r>
          </a:p>
        </p:txBody>
      </p:sp>
      <p:sp>
        <p:nvSpPr>
          <p:cNvPr id="12" name="TextBox 11">
            <a:extLst>
              <a:ext uri="{FF2B5EF4-FFF2-40B4-BE49-F238E27FC236}">
                <a16:creationId xmlns:a16="http://schemas.microsoft.com/office/drawing/2014/main" id="{0D6C6370-8D22-BD4D-A729-E7FA4756D967}"/>
              </a:ext>
            </a:extLst>
          </p:cNvPr>
          <p:cNvSpPr txBox="1"/>
          <p:nvPr/>
        </p:nvSpPr>
        <p:spPr>
          <a:xfrm>
            <a:off x="47280" y="2789461"/>
            <a:ext cx="3730088" cy="1138773"/>
          </a:xfrm>
          <a:prstGeom prst="rect">
            <a:avLst/>
          </a:prstGeom>
          <a:noFill/>
        </p:spPr>
        <p:txBody>
          <a:bodyPr wrap="square" rtlCol="0">
            <a:spAutoFit/>
          </a:bodyPr>
          <a:lstStyle/>
          <a:p>
            <a:pPr lvl="0"/>
            <a:r>
              <a:rPr lang="en-US" sz="3200" b="1" dirty="0" err="1">
                <a:solidFill>
                  <a:srgbClr val="0070C0"/>
                </a:solidFill>
                <a:latin typeface="Calibri"/>
                <a:ea typeface="Calibri"/>
                <a:cs typeface="Calibri"/>
                <a:sym typeface="Calibri"/>
              </a:rPr>
              <a:t>XGBoost</a:t>
            </a:r>
            <a:r>
              <a:rPr lang="en-US" sz="1800" dirty="0">
                <a:solidFill>
                  <a:schemeClr val="dk1"/>
                </a:solidFill>
                <a:latin typeface="Calibri"/>
                <a:ea typeface="Calibri"/>
                <a:cs typeface="Calibri"/>
                <a:sym typeface="Calibri"/>
              </a:rPr>
              <a:t> (</a:t>
            </a:r>
            <a:r>
              <a:rPr lang="en-US" sz="1800" b="1" dirty="0">
                <a:solidFill>
                  <a:srgbClr val="FF0000"/>
                </a:solidFill>
                <a:latin typeface="Calibri"/>
                <a:ea typeface="Calibri"/>
                <a:cs typeface="Calibri"/>
                <a:sym typeface="Calibri"/>
              </a:rPr>
              <a:t>2014</a:t>
            </a:r>
            <a:r>
              <a:rPr lang="en-US" sz="1800" dirty="0">
                <a:solidFill>
                  <a:schemeClr val="dk1"/>
                </a:solidFill>
                <a:latin typeface="Calibri"/>
                <a:ea typeface="Calibri"/>
                <a:cs typeface="Calibri"/>
                <a:sym typeface="Calibri"/>
              </a:rPr>
              <a:t>)</a:t>
            </a:r>
          </a:p>
          <a:p>
            <a:pPr lvl="0"/>
            <a:r>
              <a:rPr lang="en-US" sz="1800" dirty="0">
                <a:solidFill>
                  <a:schemeClr val="dk1"/>
                </a:solidFill>
                <a:latin typeface="Calibri"/>
                <a:ea typeface="Calibri"/>
                <a:cs typeface="Calibri"/>
                <a:sym typeface="Calibri"/>
              </a:rPr>
              <a:t>more flexible and optimized</a:t>
            </a:r>
          </a:p>
          <a:p>
            <a:r>
              <a:rPr lang="en-US" sz="1800" dirty="0">
                <a:sym typeface="Calibri"/>
              </a:rPr>
              <a:t>Tianqi Chen (was a </a:t>
            </a:r>
            <a:r>
              <a:rPr lang="en-US" sz="1800" dirty="0"/>
              <a:t>Ph.D. student)</a:t>
            </a:r>
          </a:p>
        </p:txBody>
      </p:sp>
      <p:sp>
        <p:nvSpPr>
          <p:cNvPr id="13" name="TextBox 12">
            <a:extLst>
              <a:ext uri="{FF2B5EF4-FFF2-40B4-BE49-F238E27FC236}">
                <a16:creationId xmlns:a16="http://schemas.microsoft.com/office/drawing/2014/main" id="{62637333-044B-254E-B1A2-26B01871400E}"/>
              </a:ext>
            </a:extLst>
          </p:cNvPr>
          <p:cNvSpPr txBox="1"/>
          <p:nvPr/>
        </p:nvSpPr>
        <p:spPr>
          <a:xfrm>
            <a:off x="47280" y="4322617"/>
            <a:ext cx="4219641" cy="1138773"/>
          </a:xfrm>
          <a:prstGeom prst="rect">
            <a:avLst/>
          </a:prstGeom>
          <a:noFill/>
        </p:spPr>
        <p:txBody>
          <a:bodyPr wrap="square" rtlCol="0">
            <a:spAutoFit/>
          </a:bodyPr>
          <a:lstStyle/>
          <a:p>
            <a:pPr lvl="0"/>
            <a:r>
              <a:rPr lang="en-US" sz="3200" b="1" dirty="0">
                <a:solidFill>
                  <a:srgbClr val="0070C0"/>
                </a:solidFill>
                <a:latin typeface="Calibri"/>
                <a:ea typeface="Calibri"/>
                <a:cs typeface="Calibri"/>
                <a:sym typeface="Calibri"/>
              </a:rPr>
              <a:t>Light GBM</a:t>
            </a:r>
            <a:r>
              <a:rPr lang="en-US" sz="1800" dirty="0">
                <a:solidFill>
                  <a:schemeClr val="dk1"/>
                </a:solidFill>
                <a:latin typeface="Calibri"/>
                <a:ea typeface="Calibri"/>
                <a:cs typeface="Calibri"/>
                <a:sym typeface="Calibri"/>
              </a:rPr>
              <a:t> (</a:t>
            </a:r>
            <a:r>
              <a:rPr lang="en-US" sz="1800" b="1" dirty="0">
                <a:solidFill>
                  <a:srgbClr val="FF0000"/>
                </a:solidFill>
                <a:latin typeface="Calibri"/>
                <a:ea typeface="Calibri"/>
                <a:cs typeface="Calibri"/>
                <a:sym typeface="Calibri"/>
              </a:rPr>
              <a:t>2016</a:t>
            </a:r>
            <a:r>
              <a:rPr lang="en-US" sz="1800" dirty="0">
                <a:solidFill>
                  <a:schemeClr val="dk1"/>
                </a:solidFill>
                <a:latin typeface="Calibri"/>
                <a:ea typeface="Calibri"/>
                <a:cs typeface="Calibri"/>
                <a:sym typeface="Calibri"/>
              </a:rPr>
              <a:t>, Microsoft)</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fast-performing, distributed</a:t>
            </a:r>
          </a:p>
          <a:p>
            <a:pPr lvl="0"/>
            <a:r>
              <a:rPr lang="en-US" sz="1800" dirty="0">
                <a:solidFill>
                  <a:schemeClr val="dk1"/>
                </a:solidFill>
                <a:latin typeface="Calibri"/>
                <a:ea typeface="Calibri"/>
                <a:cs typeface="Calibri"/>
                <a:sym typeface="Calibri"/>
              </a:rPr>
              <a:t>(GBM = Gradient Boosting Machine)</a:t>
            </a:r>
          </a:p>
        </p:txBody>
      </p:sp>
      <p:sp>
        <p:nvSpPr>
          <p:cNvPr id="14" name="TextBox 13">
            <a:extLst>
              <a:ext uri="{FF2B5EF4-FFF2-40B4-BE49-F238E27FC236}">
                <a16:creationId xmlns:a16="http://schemas.microsoft.com/office/drawing/2014/main" id="{D663C5B4-A0A5-A746-B80C-2EE3A0FB96FE}"/>
              </a:ext>
            </a:extLst>
          </p:cNvPr>
          <p:cNvSpPr txBox="1"/>
          <p:nvPr/>
        </p:nvSpPr>
        <p:spPr>
          <a:xfrm>
            <a:off x="42643" y="5784345"/>
            <a:ext cx="4219641" cy="861774"/>
          </a:xfrm>
          <a:prstGeom prst="rect">
            <a:avLst/>
          </a:prstGeom>
          <a:noFill/>
        </p:spPr>
        <p:txBody>
          <a:bodyPr wrap="square" rtlCol="0">
            <a:spAutoFit/>
          </a:bodyPr>
          <a:lstStyle/>
          <a:p>
            <a:pPr lvl="0"/>
            <a:r>
              <a:rPr lang="en-US" sz="3200" b="1" dirty="0" err="1">
                <a:solidFill>
                  <a:srgbClr val="0070C0"/>
                </a:solidFill>
                <a:latin typeface="Calibri"/>
                <a:ea typeface="Calibri"/>
                <a:cs typeface="Calibri"/>
                <a:sym typeface="Calibri"/>
              </a:rPr>
              <a:t>CatBoost</a:t>
            </a:r>
            <a:r>
              <a:rPr lang="en-US" sz="1800" dirty="0">
                <a:solidFill>
                  <a:schemeClr val="dk1"/>
                </a:solidFill>
                <a:latin typeface="Calibri"/>
                <a:ea typeface="Calibri"/>
                <a:cs typeface="Calibri"/>
                <a:sym typeface="Calibri"/>
              </a:rPr>
              <a:t> (</a:t>
            </a:r>
            <a:r>
              <a:rPr lang="en-US" sz="1800" b="1" dirty="0">
                <a:solidFill>
                  <a:srgbClr val="FF0000"/>
                </a:solidFill>
                <a:latin typeface="Calibri"/>
                <a:ea typeface="Calibri"/>
                <a:cs typeface="Calibri"/>
                <a:sym typeface="Calibri"/>
              </a:rPr>
              <a:t>2017</a:t>
            </a:r>
            <a:r>
              <a:rPr lang="en-US" sz="1800" dirty="0">
                <a:solidFill>
                  <a:schemeClr val="dk1"/>
                </a:solidFill>
                <a:latin typeface="Calibri"/>
                <a:ea typeface="Calibri"/>
                <a:cs typeface="Calibri"/>
                <a:sym typeface="Calibri"/>
              </a:rPr>
              <a:t>, Yandex) </a:t>
            </a:r>
          </a:p>
          <a:p>
            <a:pPr lvl="0"/>
            <a:r>
              <a:rPr lang="en-US" sz="1800" dirty="0">
                <a:solidFill>
                  <a:schemeClr val="dk1"/>
                </a:solidFill>
                <a:latin typeface="Calibri"/>
                <a:ea typeface="Calibri"/>
                <a:cs typeface="Calibri"/>
                <a:sym typeface="Calibri"/>
              </a:rPr>
              <a:t>big data, categorical data, multiple GPUs.</a:t>
            </a:r>
          </a:p>
        </p:txBody>
      </p:sp>
      <p:sp>
        <p:nvSpPr>
          <p:cNvPr id="16" name="TextBox 15">
            <a:extLst>
              <a:ext uri="{FF2B5EF4-FFF2-40B4-BE49-F238E27FC236}">
                <a16:creationId xmlns:a16="http://schemas.microsoft.com/office/drawing/2014/main" id="{063CD124-A6B3-E34C-8B6C-399BA7FD5077}"/>
              </a:ext>
            </a:extLst>
          </p:cNvPr>
          <p:cNvSpPr txBox="1"/>
          <p:nvPr/>
        </p:nvSpPr>
        <p:spPr>
          <a:xfrm>
            <a:off x="8079485" y="1603178"/>
            <a:ext cx="1342803" cy="523220"/>
          </a:xfrm>
          <a:prstGeom prst="rect">
            <a:avLst/>
          </a:prstGeom>
          <a:noFill/>
        </p:spPr>
        <p:txBody>
          <a:bodyPr wrap="square" rtlCol="0">
            <a:spAutoFit/>
          </a:bodyPr>
          <a:lstStyle/>
          <a:p>
            <a:r>
              <a:rPr lang="en-US" dirty="0"/>
              <a:t>Leo </a:t>
            </a:r>
            <a:r>
              <a:rPr lang="en-US" dirty="0" err="1"/>
              <a:t>Breiman</a:t>
            </a:r>
            <a:endParaRPr lang="en-US" dirty="0"/>
          </a:p>
          <a:p>
            <a:r>
              <a:rPr lang="en-US" dirty="0"/>
              <a:t>UC Berkeley</a:t>
            </a:r>
          </a:p>
        </p:txBody>
      </p:sp>
      <p:sp>
        <p:nvSpPr>
          <p:cNvPr id="17" name="TextBox 16">
            <a:extLst>
              <a:ext uri="{FF2B5EF4-FFF2-40B4-BE49-F238E27FC236}">
                <a16:creationId xmlns:a16="http://schemas.microsoft.com/office/drawing/2014/main" id="{A31119C8-1DA1-4249-B708-5C3F4B8B6B80}"/>
              </a:ext>
            </a:extLst>
          </p:cNvPr>
          <p:cNvSpPr txBox="1"/>
          <p:nvPr/>
        </p:nvSpPr>
        <p:spPr>
          <a:xfrm>
            <a:off x="10015728" y="1606306"/>
            <a:ext cx="2031789" cy="738664"/>
          </a:xfrm>
          <a:prstGeom prst="rect">
            <a:avLst/>
          </a:prstGeom>
          <a:noFill/>
        </p:spPr>
        <p:txBody>
          <a:bodyPr wrap="square" rtlCol="0">
            <a:spAutoFit/>
          </a:bodyPr>
          <a:lstStyle/>
          <a:p>
            <a:r>
              <a:rPr lang="en-US" dirty="0"/>
              <a:t>Jerome H. Friedman</a:t>
            </a:r>
          </a:p>
          <a:p>
            <a:r>
              <a:rPr lang="en-US" dirty="0"/>
              <a:t>UC Berkeley,</a:t>
            </a:r>
          </a:p>
          <a:p>
            <a:r>
              <a:rPr lang="en-US" dirty="0"/>
              <a:t>Stanford </a:t>
            </a:r>
          </a:p>
        </p:txBody>
      </p:sp>
      <p:pic>
        <p:nvPicPr>
          <p:cNvPr id="18" name="Picture 17">
            <a:extLst>
              <a:ext uri="{FF2B5EF4-FFF2-40B4-BE49-F238E27FC236}">
                <a16:creationId xmlns:a16="http://schemas.microsoft.com/office/drawing/2014/main" id="{39FB4D68-2958-EA46-88EB-5D20CB6315F5}"/>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10080247" y="98974"/>
            <a:ext cx="1223510" cy="1507711"/>
          </a:xfrm>
          <a:prstGeom prst="rect">
            <a:avLst/>
          </a:prstGeom>
        </p:spPr>
      </p:pic>
      <p:pic>
        <p:nvPicPr>
          <p:cNvPr id="19" name="Picture 18">
            <a:extLst>
              <a:ext uri="{FF2B5EF4-FFF2-40B4-BE49-F238E27FC236}">
                <a16:creationId xmlns:a16="http://schemas.microsoft.com/office/drawing/2014/main" id="{FA743E50-B883-4C4C-9EF2-AEFF0837645F}"/>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079485" y="98974"/>
            <a:ext cx="1223510" cy="1504204"/>
          </a:xfrm>
          <a:prstGeom prst="rect">
            <a:avLst/>
          </a:prstGeom>
        </p:spPr>
      </p:pic>
      <p:pic>
        <p:nvPicPr>
          <p:cNvPr id="1026" name="Picture 2">
            <a:extLst>
              <a:ext uri="{FF2B5EF4-FFF2-40B4-BE49-F238E27FC236}">
                <a16:creationId xmlns:a16="http://schemas.microsoft.com/office/drawing/2014/main" id="{1466B2B5-DD26-5040-8E9E-0F8EC66A9F76}"/>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5473165" y="402695"/>
            <a:ext cx="986897" cy="99842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F4BDA989-1849-3F47-9013-2C1C1E30A820}"/>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5460443" y="1432053"/>
            <a:ext cx="988348" cy="125648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C9FBCB-EA3A-224B-AAC3-BF7D9C0201D9}"/>
              </a:ext>
            </a:extLst>
          </p:cNvPr>
          <p:cNvSpPr txBox="1"/>
          <p:nvPr/>
        </p:nvSpPr>
        <p:spPr>
          <a:xfrm>
            <a:off x="-35952" y="558138"/>
            <a:ext cx="2403674" cy="307777"/>
          </a:xfrm>
          <a:prstGeom prst="rect">
            <a:avLst/>
          </a:prstGeom>
          <a:noFill/>
        </p:spPr>
        <p:txBody>
          <a:bodyPr wrap="square" rtlCol="0">
            <a:spAutoFit/>
          </a:bodyPr>
          <a:lstStyle/>
          <a:p>
            <a:r>
              <a:rPr lang="en-US" dirty="0"/>
              <a:t>Strength of Weak Learners</a:t>
            </a:r>
          </a:p>
        </p:txBody>
      </p:sp>
    </p:spTree>
    <p:extLst>
      <p:ext uri="{BB962C8B-B14F-4D97-AF65-F5344CB8AC3E}">
        <p14:creationId xmlns:p14="http://schemas.microsoft.com/office/powerpoint/2010/main" val="4091922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2BE94C-67E4-0046-883C-835618FAC187}"/>
              </a:ext>
            </a:extLst>
          </p:cNvPr>
          <p:cNvSpPr txBox="1"/>
          <p:nvPr/>
        </p:nvSpPr>
        <p:spPr>
          <a:xfrm>
            <a:off x="130629" y="106878"/>
            <a:ext cx="8054726" cy="1538883"/>
          </a:xfrm>
          <a:prstGeom prst="rect">
            <a:avLst/>
          </a:prstGeom>
          <a:noFill/>
        </p:spPr>
        <p:txBody>
          <a:bodyPr wrap="square" rtlCol="0">
            <a:spAutoFit/>
          </a:bodyPr>
          <a:lstStyle/>
          <a:p>
            <a:r>
              <a:rPr lang="en-US" sz="2400" b="1"/>
              <a:t>Ensemble Tree Regressors can NOT do extrapolation</a:t>
            </a:r>
            <a:endParaRPr lang="en-US" sz="800"/>
          </a:p>
          <a:p>
            <a:endParaRPr lang="en-US"/>
          </a:p>
          <a:p>
            <a:r>
              <a:rPr lang="en-US"/>
              <a:t>For example, </a:t>
            </a:r>
            <a:r>
              <a:rPr lang="en-US" b="1">
                <a:solidFill>
                  <a:srgbClr val="00B050"/>
                </a:solidFill>
              </a:rPr>
              <a:t>RandomForestRegressor</a:t>
            </a:r>
            <a:r>
              <a:rPr lang="en-US"/>
              <a:t> or </a:t>
            </a:r>
            <a:r>
              <a:rPr lang="en-US" b="1">
                <a:solidFill>
                  <a:srgbClr val="00B050"/>
                </a:solidFill>
              </a:rPr>
              <a:t>HistGradientBoostingRegressor</a:t>
            </a:r>
            <a:r>
              <a:rPr lang="en-US"/>
              <a:t>.</a:t>
            </a:r>
          </a:p>
          <a:p>
            <a:r>
              <a:rPr lang="en-US"/>
              <a:t>It does interpolation for values inside the range of values.</a:t>
            </a:r>
          </a:p>
          <a:p>
            <a:r>
              <a:rPr lang="en-US"/>
              <a:t>But it can not go outside.</a:t>
            </a:r>
          </a:p>
          <a:p>
            <a:r>
              <a:rPr lang="en-US"/>
              <a:t> - </a:t>
            </a:r>
            <a:r>
              <a:rPr lang="en-US">
                <a:hlinkClick r:id="rId2"/>
              </a:rPr>
              <a:t>https://neptune.ai/blog/random-forest-regression-when-does-it-fail-and-why</a:t>
            </a:r>
            <a:endParaRPr lang="en-US"/>
          </a:p>
        </p:txBody>
      </p:sp>
      <p:pic>
        <p:nvPicPr>
          <p:cNvPr id="3" name="Picture 2">
            <a:extLst>
              <a:ext uri="{FF2B5EF4-FFF2-40B4-BE49-F238E27FC236}">
                <a16:creationId xmlns:a16="http://schemas.microsoft.com/office/drawing/2014/main" id="{473EC811-2D5B-6D46-9222-2E88E239925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0629" y="4030159"/>
            <a:ext cx="6485324" cy="2705870"/>
          </a:xfrm>
          <a:prstGeom prst="rect">
            <a:avLst/>
          </a:prstGeom>
        </p:spPr>
      </p:pic>
      <p:sp>
        <p:nvSpPr>
          <p:cNvPr id="4" name="TextBox 3">
            <a:extLst>
              <a:ext uri="{FF2B5EF4-FFF2-40B4-BE49-F238E27FC236}">
                <a16:creationId xmlns:a16="http://schemas.microsoft.com/office/drawing/2014/main" id="{6B1127CE-5C69-2842-969B-7957A8B80D02}"/>
              </a:ext>
            </a:extLst>
          </p:cNvPr>
          <p:cNvSpPr txBox="1"/>
          <p:nvPr/>
        </p:nvSpPr>
        <p:spPr>
          <a:xfrm>
            <a:off x="130629" y="1919900"/>
            <a:ext cx="7328006" cy="1815882"/>
          </a:xfrm>
          <a:prstGeom prst="rect">
            <a:avLst/>
          </a:prstGeom>
          <a:noFill/>
        </p:spPr>
        <p:txBody>
          <a:bodyPr wrap="square" rtlCol="0">
            <a:spAutoFit/>
          </a:bodyPr>
          <a:lstStyle/>
          <a:p>
            <a:r>
              <a:rPr lang="en-US"/>
              <a:t>RandomForest Regressor works by finding closest matches in given range.</a:t>
            </a:r>
          </a:p>
          <a:p>
            <a:r>
              <a:rPr lang="en-US"/>
              <a:t>We take random subset of data (columns, rows), and build a tree splitting by "x". </a:t>
            </a:r>
          </a:p>
          <a:p>
            <a:r>
              <a:rPr lang="en-US"/>
              <a:t>Each leave has "x" and "y".</a:t>
            </a:r>
          </a:p>
          <a:p>
            <a:r>
              <a:rPr lang="en-US"/>
              <a:t>We build hundred trees like this.</a:t>
            </a:r>
          </a:p>
          <a:p>
            <a:r>
              <a:rPr lang="en-US"/>
              <a:t>For inference, given value "x" we traverse all 100 trees (by "x") and find 100 values of "y". </a:t>
            </a:r>
          </a:p>
          <a:p>
            <a:r>
              <a:rPr lang="en-US"/>
              <a:t>Then we average them to get the desired prediction.</a:t>
            </a:r>
          </a:p>
          <a:p>
            <a:r>
              <a:rPr lang="en-US"/>
              <a:t>The result is always within the range of "y" values. It can not extrapolate.</a:t>
            </a:r>
          </a:p>
          <a:p>
            <a:r>
              <a:rPr lang="en-US"/>
              <a:t>If you look at prediction values they will look like this:</a:t>
            </a:r>
          </a:p>
        </p:txBody>
      </p:sp>
      <p:sp>
        <p:nvSpPr>
          <p:cNvPr id="6" name="TextBox 5">
            <a:extLst>
              <a:ext uri="{FF2B5EF4-FFF2-40B4-BE49-F238E27FC236}">
                <a16:creationId xmlns:a16="http://schemas.microsoft.com/office/drawing/2014/main" id="{61961BD8-207B-CD45-9954-3890946F0ED5}"/>
              </a:ext>
            </a:extLst>
          </p:cNvPr>
          <p:cNvSpPr txBox="1"/>
          <p:nvPr/>
        </p:nvSpPr>
        <p:spPr>
          <a:xfrm>
            <a:off x="8079878" y="1483053"/>
            <a:ext cx="4112121" cy="2677656"/>
          </a:xfrm>
          <a:prstGeom prst="rect">
            <a:avLst/>
          </a:prstGeom>
          <a:noFill/>
        </p:spPr>
        <p:txBody>
          <a:bodyPr wrap="square" rtlCol="0">
            <a:spAutoFit/>
          </a:bodyPr>
          <a:lstStyle/>
          <a:p>
            <a:r>
              <a:rPr lang="en-US"/>
              <a:t>Ensemble Tree Regressors can be successfully used on de-trended time series.</a:t>
            </a:r>
          </a:p>
          <a:p>
            <a:r>
              <a:rPr lang="en-US"/>
              <a:t>Note – you need to forecast the trend separately.</a:t>
            </a:r>
          </a:p>
          <a:p>
            <a:endParaRPr lang="en-US"/>
          </a:p>
          <a:p>
            <a:r>
              <a:rPr lang="en-US"/>
              <a:t>Other approaches include SVM regression, Linear Regression, Deep Lerning (RNN), combining predictors using stacking, etc. </a:t>
            </a:r>
          </a:p>
          <a:p>
            <a:endParaRPr lang="en-US"/>
          </a:p>
          <a:p>
            <a:r>
              <a:rPr lang="en-US"/>
              <a:t>We can use modified versions of random forest, for example Regression Enhanced Random Forest (RERF, 2017):</a:t>
            </a:r>
          </a:p>
          <a:p>
            <a:r>
              <a:rPr lang="en-US"/>
              <a:t> - </a:t>
            </a:r>
            <a:r>
              <a:rPr lang="en-US">
                <a:hlinkClick r:id="rId4"/>
              </a:rPr>
              <a:t>https://arxiv.org/pdf/1904.10416.pdf</a:t>
            </a:r>
            <a:endParaRPr lang="en-US"/>
          </a:p>
        </p:txBody>
      </p:sp>
    </p:spTree>
    <p:extLst>
      <p:ext uri="{BB962C8B-B14F-4D97-AF65-F5344CB8AC3E}">
        <p14:creationId xmlns:p14="http://schemas.microsoft.com/office/powerpoint/2010/main" val="8071627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0049F1-050E-204E-A6DF-A7EED18620E6}"/>
              </a:ext>
            </a:extLst>
          </p:cNvPr>
          <p:cNvSpPr txBox="1"/>
          <p:nvPr/>
        </p:nvSpPr>
        <p:spPr>
          <a:xfrm>
            <a:off x="0" y="0"/>
            <a:ext cx="6155473" cy="523220"/>
          </a:xfrm>
          <a:prstGeom prst="rect">
            <a:avLst/>
          </a:prstGeom>
          <a:noFill/>
        </p:spPr>
        <p:txBody>
          <a:bodyPr wrap="square" rtlCol="0">
            <a:spAutoFit/>
          </a:bodyPr>
          <a:lstStyle/>
          <a:p>
            <a:r>
              <a:rPr lang="en-US" sz="2800" b="1"/>
              <a:t>Time Series Forecasting</a:t>
            </a:r>
          </a:p>
        </p:txBody>
      </p:sp>
      <p:pic>
        <p:nvPicPr>
          <p:cNvPr id="3" name="Picture 2">
            <a:extLst>
              <a:ext uri="{FF2B5EF4-FFF2-40B4-BE49-F238E27FC236}">
                <a16:creationId xmlns:a16="http://schemas.microsoft.com/office/drawing/2014/main" id="{59BBA137-310F-1849-842D-9CBCDF47E6D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783453" y="4242216"/>
            <a:ext cx="3258644" cy="2151089"/>
          </a:xfrm>
          <a:prstGeom prst="rect">
            <a:avLst/>
          </a:prstGeom>
        </p:spPr>
      </p:pic>
      <p:sp>
        <p:nvSpPr>
          <p:cNvPr id="4" name="TextBox 3">
            <a:extLst>
              <a:ext uri="{FF2B5EF4-FFF2-40B4-BE49-F238E27FC236}">
                <a16:creationId xmlns:a16="http://schemas.microsoft.com/office/drawing/2014/main" id="{3AC4BE89-0F01-ED41-ADA5-D615C6078C16}"/>
              </a:ext>
            </a:extLst>
          </p:cNvPr>
          <p:cNvSpPr txBox="1"/>
          <p:nvPr/>
        </p:nvSpPr>
        <p:spPr>
          <a:xfrm>
            <a:off x="149903" y="623878"/>
            <a:ext cx="7753126" cy="6340197"/>
          </a:xfrm>
          <a:prstGeom prst="rect">
            <a:avLst/>
          </a:prstGeom>
          <a:noFill/>
        </p:spPr>
        <p:txBody>
          <a:bodyPr wrap="square" rtlCol="0">
            <a:spAutoFit/>
          </a:bodyPr>
          <a:lstStyle/>
          <a:p>
            <a:pPr marL="285750" indent="-285750">
              <a:buFont typeface="Arial" panose="020B0604020202020204" pitchFamily="34" charset="0"/>
              <a:buChar char="•"/>
            </a:pPr>
            <a:r>
              <a:rPr lang="en-US" b="1">
                <a:solidFill>
                  <a:srgbClr val="FF0000"/>
                </a:solidFill>
              </a:rPr>
              <a:t>Naive Qualitative</a:t>
            </a:r>
            <a:r>
              <a:rPr lang="en-US"/>
              <a:t> (forecast = last value, or an average of last period)</a:t>
            </a:r>
          </a:p>
          <a:p>
            <a:pPr marL="285750" indent="-285750">
              <a:buFont typeface="Arial" panose="020B0604020202020204" pitchFamily="34" charset="0"/>
              <a:buChar char="•"/>
            </a:pPr>
            <a:r>
              <a:rPr lang="en-US" b="1">
                <a:solidFill>
                  <a:srgbClr val="FF0000"/>
                </a:solidFill>
              </a:rPr>
              <a:t>Trend, Linear Regression</a:t>
            </a:r>
          </a:p>
          <a:p>
            <a:pPr marL="285750" indent="-285750">
              <a:buFont typeface="Arial" panose="020B0604020202020204" pitchFamily="34" charset="0"/>
              <a:buChar char="•"/>
            </a:pPr>
            <a:r>
              <a:rPr lang="en-US" b="1">
                <a:solidFill>
                  <a:srgbClr val="FF0000"/>
                </a:solidFill>
              </a:rPr>
              <a:t>Multivariate Linear Regression</a:t>
            </a:r>
          </a:p>
          <a:p>
            <a:pPr marL="285750" indent="-285750">
              <a:buFont typeface="Arial" panose="020B0604020202020204" pitchFamily="34" charset="0"/>
              <a:buChar char="•"/>
            </a:pPr>
            <a:r>
              <a:rPr lang="en-US" b="1">
                <a:solidFill>
                  <a:srgbClr val="FF0000"/>
                </a:solidFill>
              </a:rPr>
              <a:t>Exponential Smoothing</a:t>
            </a:r>
            <a:r>
              <a:rPr lang="en-US"/>
              <a:t> (weighted moving average)</a:t>
            </a:r>
          </a:p>
          <a:p>
            <a:pPr marL="285750" indent="-285750">
              <a:buFont typeface="Arial" panose="020B0604020202020204" pitchFamily="34" charset="0"/>
              <a:buChar char="•"/>
            </a:pPr>
            <a:r>
              <a:rPr lang="en-US" b="1">
                <a:solidFill>
                  <a:srgbClr val="FF0000"/>
                </a:solidFill>
              </a:rPr>
              <a:t>Holt-Winters</a:t>
            </a:r>
            <a:r>
              <a:rPr lang="en-US"/>
              <a:t> = Triple Exponential Smoothing (smooth, trend, seasonality)</a:t>
            </a:r>
          </a:p>
          <a:p>
            <a:endParaRPr lang="en-US"/>
          </a:p>
          <a:p>
            <a:pPr marL="285750" indent="-285750">
              <a:buFont typeface="Arial" panose="020B0604020202020204" pitchFamily="34" charset="0"/>
              <a:buChar char="•"/>
            </a:pPr>
            <a:r>
              <a:rPr lang="en-US" b="1">
                <a:solidFill>
                  <a:srgbClr val="00B050"/>
                </a:solidFill>
              </a:rPr>
              <a:t>Calendar Seasonality Features + "events" features, </a:t>
            </a:r>
            <a:br>
              <a:rPr lang="en-US" b="1">
                <a:solidFill>
                  <a:srgbClr val="00B050"/>
                </a:solidFill>
              </a:rPr>
            </a:br>
            <a:r>
              <a:rPr lang="en-US" b="1">
                <a:solidFill>
                  <a:srgbClr val="00B050"/>
                </a:solidFill>
              </a:rPr>
              <a:t>modeled using Random Forest or Boosted Trees  (my favorite)</a:t>
            </a:r>
          </a:p>
          <a:p>
            <a:endParaRPr lang="en-US" b="1">
              <a:solidFill>
                <a:srgbClr val="FF0000"/>
              </a:solidFill>
            </a:endParaRPr>
          </a:p>
          <a:p>
            <a:pPr marL="285750" indent="-285750">
              <a:buFont typeface="Arial" panose="020B0604020202020204" pitchFamily="34" charset="0"/>
              <a:buChar char="•"/>
            </a:pPr>
            <a:r>
              <a:rPr lang="en-US" b="1">
                <a:solidFill>
                  <a:srgbClr val="FF0000"/>
                </a:solidFill>
              </a:rPr>
              <a:t>Fourier decomposition</a:t>
            </a:r>
            <a:r>
              <a:rPr lang="en-US"/>
              <a:t> to model Seasonality</a:t>
            </a:r>
          </a:p>
          <a:p>
            <a:pPr marL="285750" indent="-285750">
              <a:buFont typeface="Arial" panose="020B0604020202020204" pitchFamily="34" charset="0"/>
              <a:buChar char="•"/>
            </a:pPr>
            <a:r>
              <a:rPr lang="en-US" b="1">
                <a:solidFill>
                  <a:srgbClr val="FF0000"/>
                </a:solidFill>
              </a:rPr>
              <a:t>ARMA</a:t>
            </a:r>
            <a:r>
              <a:rPr lang="en-US"/>
              <a:t> (Auto-Regressive Moving Average)</a:t>
            </a:r>
          </a:p>
          <a:p>
            <a:pPr marL="285750" indent="-285750">
              <a:buFont typeface="Arial" panose="020B0604020202020204" pitchFamily="34" charset="0"/>
              <a:buChar char="•"/>
            </a:pPr>
            <a:r>
              <a:rPr lang="en-US" b="1">
                <a:solidFill>
                  <a:srgbClr val="FF0000"/>
                </a:solidFill>
              </a:rPr>
              <a:t>ARIMA</a:t>
            </a:r>
            <a:r>
              <a:rPr lang="en-US"/>
              <a:t> (Auto-Regressive Integrated Moving Average)</a:t>
            </a:r>
          </a:p>
          <a:p>
            <a:pPr marL="285750" indent="-285750">
              <a:buFont typeface="Arial" panose="020B0604020202020204" pitchFamily="34" charset="0"/>
              <a:buChar char="•"/>
            </a:pPr>
            <a:r>
              <a:rPr lang="en-US" b="1">
                <a:solidFill>
                  <a:srgbClr val="FF0000"/>
                </a:solidFill>
              </a:rPr>
              <a:t>SARIMA</a:t>
            </a:r>
            <a:r>
              <a:rPr lang="en-US"/>
              <a:t> (S=Seasonality), SARIMAX (X - eXogenous regressors) </a:t>
            </a:r>
          </a:p>
          <a:p>
            <a:pPr marL="285750" indent="-285750">
              <a:buFont typeface="Arial" panose="020B0604020202020204" pitchFamily="34" charset="0"/>
              <a:buChar char="•"/>
            </a:pPr>
            <a:r>
              <a:rPr lang="en-US" b="1">
                <a:solidFill>
                  <a:srgbClr val="FF0000"/>
                </a:solidFill>
              </a:rPr>
              <a:t>Auto-correlations</a:t>
            </a:r>
            <a:r>
              <a:rPr lang="en-US"/>
              <a:t>, bivariate cross-correlation, multivariate time series analysis</a:t>
            </a:r>
          </a:p>
          <a:p>
            <a:pPr marL="285750" indent="-285750">
              <a:buFont typeface="Arial" panose="020B0604020202020204" pitchFamily="34" charset="0"/>
              <a:buChar char="•"/>
            </a:pPr>
            <a:endParaRPr lang="en-US" b="1">
              <a:solidFill>
                <a:srgbClr val="FF0000"/>
              </a:solidFill>
            </a:endParaRPr>
          </a:p>
          <a:p>
            <a:pPr marL="285750" indent="-285750">
              <a:buFont typeface="Arial" panose="020B0604020202020204" pitchFamily="34" charset="0"/>
              <a:buChar char="•"/>
            </a:pPr>
            <a:r>
              <a:rPr lang="en-US" b="1">
                <a:solidFill>
                  <a:srgbClr val="FF0000"/>
                </a:solidFill>
              </a:rPr>
              <a:t>Causal </a:t>
            </a:r>
            <a:r>
              <a:rPr lang="en-US"/>
              <a:t>(cause-effect) - modeling specific causes/drivers that can influence the target value</a:t>
            </a:r>
            <a:br>
              <a:rPr lang="en-US"/>
            </a:br>
            <a:r>
              <a:rPr lang="en-US"/>
              <a:t>(drivers – number of resources, spending on advertising, promotion, </a:t>
            </a:r>
            <a:br>
              <a:rPr lang="en-US"/>
            </a:br>
            <a:r>
              <a:rPr lang="en-US"/>
              <a:t>legal change, website redesign, sport event, new law, election, etc.).</a:t>
            </a:r>
            <a:br>
              <a:rPr lang="en-US"/>
            </a:br>
            <a:r>
              <a:rPr lang="en-US"/>
              <a:t>Some drivers cause permanent shift, others – temporary response. </a:t>
            </a:r>
          </a:p>
          <a:p>
            <a:pPr marL="285750" indent="-285750">
              <a:buFont typeface="Arial" panose="020B0604020202020204" pitchFamily="34" charset="0"/>
              <a:buChar char="•"/>
            </a:pPr>
            <a:r>
              <a:rPr lang="en-US" b="1">
                <a:solidFill>
                  <a:srgbClr val="FF0000"/>
                </a:solidFill>
              </a:rPr>
              <a:t>Monte-Carlo</a:t>
            </a:r>
            <a:r>
              <a:rPr lang="en-US"/>
              <a:t> (Random Walk Simulation)</a:t>
            </a:r>
          </a:p>
          <a:p>
            <a:endParaRPr lang="en-US"/>
          </a:p>
          <a:p>
            <a:pPr marL="285750" indent="-285750">
              <a:buFont typeface="Arial" panose="020B0604020202020204" pitchFamily="34" charset="0"/>
              <a:buChar char="•"/>
            </a:pPr>
            <a:r>
              <a:rPr lang="en-US" b="1">
                <a:solidFill>
                  <a:srgbClr val="FF0000"/>
                </a:solidFill>
              </a:rPr>
              <a:t>Neural Networks</a:t>
            </a:r>
            <a:r>
              <a:rPr lang="en-US"/>
              <a:t> - LSTM (Long Short Term Memory), </a:t>
            </a:r>
            <a:br>
              <a:rPr lang="en-US"/>
            </a:br>
            <a:r>
              <a:rPr lang="en-US"/>
              <a:t>multivariate LSTM, GRU (Gated Recurrent Unit)</a:t>
            </a:r>
          </a:p>
          <a:p>
            <a:endParaRPr lang="en-US"/>
          </a:p>
          <a:p>
            <a:pPr marL="285750" indent="-285750">
              <a:buFont typeface="Arial" panose="020B0604020202020204" pitchFamily="34" charset="0"/>
              <a:buChar char="•"/>
            </a:pPr>
            <a:r>
              <a:rPr lang="en-US" b="1">
                <a:solidFill>
                  <a:srgbClr val="FF0000"/>
                </a:solidFill>
              </a:rPr>
              <a:t>Facebook Prohpet</a:t>
            </a:r>
            <a:r>
              <a:rPr lang="en-US"/>
              <a:t> - </a:t>
            </a:r>
          </a:p>
          <a:p>
            <a:pPr marL="285750" indent="-285750">
              <a:buFont typeface="Arial" panose="020B0604020202020204" pitchFamily="34" charset="0"/>
              <a:buChar char="•"/>
            </a:pPr>
            <a:r>
              <a:rPr lang="en-US" b="1">
                <a:solidFill>
                  <a:srgbClr val="FF0000"/>
                </a:solidFill>
              </a:rPr>
              <a:t>Azure AutoML</a:t>
            </a:r>
            <a:r>
              <a:rPr lang="en-US"/>
              <a:t> – </a:t>
            </a:r>
          </a:p>
          <a:p>
            <a:pPr marL="285750" indent="-285750">
              <a:buFont typeface="Arial" panose="020B0604020202020204" pitchFamily="34" charset="0"/>
              <a:buChar char="•"/>
            </a:pPr>
            <a:r>
              <a:rPr lang="en-US" b="1">
                <a:solidFill>
                  <a:srgbClr val="FF0000"/>
                </a:solidFill>
              </a:rPr>
              <a:t>AWS DeepAR</a:t>
            </a:r>
            <a:r>
              <a:rPr lang="en-US"/>
              <a:t> – supervised, uses RNN (Recurrent Neural Network), 1 or more time series</a:t>
            </a:r>
          </a:p>
          <a:p>
            <a:pPr marL="285750" indent="-285750">
              <a:buFont typeface="Arial" panose="020B0604020202020204" pitchFamily="34" charset="0"/>
              <a:buChar char="•"/>
            </a:pPr>
            <a:r>
              <a:rPr lang="en-US"/>
              <a:t>etc. etc.</a:t>
            </a:r>
          </a:p>
        </p:txBody>
      </p:sp>
      <p:pic>
        <p:nvPicPr>
          <p:cNvPr id="5" name="Picture 4">
            <a:extLst>
              <a:ext uri="{FF2B5EF4-FFF2-40B4-BE49-F238E27FC236}">
                <a16:creationId xmlns:a16="http://schemas.microsoft.com/office/drawing/2014/main" id="{EA977375-24CB-9E4C-B46A-28D7369EFD5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181709" y="261610"/>
            <a:ext cx="3860388" cy="2852119"/>
          </a:xfrm>
          <a:prstGeom prst="rect">
            <a:avLst/>
          </a:prstGeom>
        </p:spPr>
      </p:pic>
    </p:spTree>
    <p:extLst>
      <p:ext uri="{BB962C8B-B14F-4D97-AF65-F5344CB8AC3E}">
        <p14:creationId xmlns:p14="http://schemas.microsoft.com/office/powerpoint/2010/main" val="2104302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5">
            <a:extLst>
              <a:ext uri="{FF2B5EF4-FFF2-40B4-BE49-F238E27FC236}">
                <a16:creationId xmlns:a16="http://schemas.microsoft.com/office/drawing/2014/main" id="{F8504DC9-30F7-4C3A-AC97-58B5FAAD1163}"/>
              </a:ext>
            </a:extLst>
          </p:cNvPr>
          <p:cNvGraphicFramePr>
            <a:graphicFrameLocks noGrp="1"/>
          </p:cNvGraphicFramePr>
          <p:nvPr/>
        </p:nvGraphicFramePr>
        <p:xfrm>
          <a:off x="2107501" y="5403813"/>
          <a:ext cx="8127999" cy="1259840"/>
        </p:xfrm>
        <a:graphic>
          <a:graphicData uri="http://schemas.openxmlformats.org/drawingml/2006/table">
            <a:tbl>
              <a:tblPr firstRow="1">
                <a:tableStyleId>{5C22544A-7EE6-4342-B048-85BDC9FD1C3A}</a:tableStyleId>
              </a:tblPr>
              <a:tblGrid>
                <a:gridCol w="2709333">
                  <a:extLst>
                    <a:ext uri="{9D8B030D-6E8A-4147-A177-3AD203B41FA5}">
                      <a16:colId xmlns:a16="http://schemas.microsoft.com/office/drawing/2014/main" val="1557463236"/>
                    </a:ext>
                  </a:extLst>
                </a:gridCol>
                <a:gridCol w="2709333">
                  <a:extLst>
                    <a:ext uri="{9D8B030D-6E8A-4147-A177-3AD203B41FA5}">
                      <a16:colId xmlns:a16="http://schemas.microsoft.com/office/drawing/2014/main" val="4171173816"/>
                    </a:ext>
                  </a:extLst>
                </a:gridCol>
                <a:gridCol w="2709333">
                  <a:extLst>
                    <a:ext uri="{9D8B030D-6E8A-4147-A177-3AD203B41FA5}">
                      <a16:colId xmlns:a16="http://schemas.microsoft.com/office/drawing/2014/main" val="4242485217"/>
                    </a:ext>
                  </a:extLst>
                </a:gridCol>
              </a:tblGrid>
              <a:tr h="370840">
                <a:tc>
                  <a:txBody>
                    <a:bodyPr/>
                    <a:lstStyle/>
                    <a:p>
                      <a:pPr algn="ctr"/>
                      <a:r>
                        <a:rPr lang="en-US" dirty="0"/>
                        <a:t>Method</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Avg Error </a:t>
                      </a:r>
                    </a:p>
                    <a:p>
                      <a:pPr algn="ctr"/>
                      <a:r>
                        <a:rPr lang="en-US" dirty="0"/>
                        <a:t>(across 4 splits)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Avg Train Time </a:t>
                      </a:r>
                    </a:p>
                    <a:p>
                      <a:pPr algn="ctr"/>
                      <a:r>
                        <a:rPr lang="en-US" dirty="0"/>
                        <a:t>(across 4 splits)</a:t>
                      </a:r>
                    </a:p>
                  </a:txBody>
                  <a:tcPr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2136754"/>
                  </a:ext>
                </a:extLst>
              </a:tr>
              <a:tr h="370840">
                <a:tc>
                  <a:txBody>
                    <a:bodyPr/>
                    <a:lstStyle/>
                    <a:p>
                      <a:pPr algn="ctr"/>
                      <a:r>
                        <a:rPr lang="en-US" dirty="0"/>
                        <a:t>Trend + Tree-Model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14.6%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~2sec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680613"/>
                  </a:ext>
                </a:extLst>
              </a:tr>
              <a:tr h="370840">
                <a:tc>
                  <a:txBody>
                    <a:bodyPr/>
                    <a:lstStyle/>
                    <a:p>
                      <a:pPr algn="ctr"/>
                      <a:r>
                        <a:rPr lang="en-US" dirty="0"/>
                        <a:t>Auto-ARIMA (SARIMAX)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~2min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76242108"/>
                  </a:ext>
                </a:extLst>
              </a:tr>
            </a:tbl>
          </a:graphicData>
        </a:graphic>
      </p:graphicFrame>
      <p:pic>
        <p:nvPicPr>
          <p:cNvPr id="4" name="Picture 3">
            <a:extLst>
              <a:ext uri="{FF2B5EF4-FFF2-40B4-BE49-F238E27FC236}">
                <a16:creationId xmlns:a16="http://schemas.microsoft.com/office/drawing/2014/main" id="{5E8AD030-EBC5-4DFB-9FDD-693DCB982F3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 y="1599902"/>
            <a:ext cx="6438663" cy="3555402"/>
          </a:xfrm>
          <a:prstGeom prst="rect">
            <a:avLst/>
          </a:prstGeom>
        </p:spPr>
      </p:pic>
      <p:pic>
        <p:nvPicPr>
          <p:cNvPr id="10" name="Picture 9" descr="Chart&#10;&#10;Description automatically generated">
            <a:extLst>
              <a:ext uri="{FF2B5EF4-FFF2-40B4-BE49-F238E27FC236}">
                <a16:creationId xmlns:a16="http://schemas.microsoft.com/office/drawing/2014/main" id="{B8BC70C0-6FF8-4084-97D7-D4A56F6BE0C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96720" y="1598256"/>
            <a:ext cx="6395280" cy="3555402"/>
          </a:xfrm>
          <a:prstGeom prst="rect">
            <a:avLst/>
          </a:prstGeom>
        </p:spPr>
      </p:pic>
      <p:sp>
        <p:nvSpPr>
          <p:cNvPr id="6" name="TextBox 5">
            <a:extLst>
              <a:ext uri="{FF2B5EF4-FFF2-40B4-BE49-F238E27FC236}">
                <a16:creationId xmlns:a16="http://schemas.microsoft.com/office/drawing/2014/main" id="{396D437F-F123-FCF9-2753-77C8EE795BE0}"/>
              </a:ext>
            </a:extLst>
          </p:cNvPr>
          <p:cNvSpPr txBox="1"/>
          <p:nvPr/>
        </p:nvSpPr>
        <p:spPr>
          <a:xfrm>
            <a:off x="0" y="0"/>
            <a:ext cx="3859481" cy="523220"/>
          </a:xfrm>
          <a:prstGeom prst="rect">
            <a:avLst/>
          </a:prstGeom>
          <a:noFill/>
        </p:spPr>
        <p:txBody>
          <a:bodyPr wrap="square" rtlCol="0">
            <a:spAutoFit/>
          </a:bodyPr>
          <a:lstStyle/>
          <a:p>
            <a:r>
              <a:rPr lang="en-US" sz="2800" b="1"/>
              <a:t>Forecasting Example </a:t>
            </a:r>
          </a:p>
        </p:txBody>
      </p:sp>
      <p:sp>
        <p:nvSpPr>
          <p:cNvPr id="7" name="TextBox 6">
            <a:extLst>
              <a:ext uri="{FF2B5EF4-FFF2-40B4-BE49-F238E27FC236}">
                <a16:creationId xmlns:a16="http://schemas.microsoft.com/office/drawing/2014/main" id="{FE287731-CF5E-47A4-3F04-6C2BB56E210A}"/>
              </a:ext>
            </a:extLst>
          </p:cNvPr>
          <p:cNvSpPr txBox="1"/>
          <p:nvPr/>
        </p:nvSpPr>
        <p:spPr>
          <a:xfrm>
            <a:off x="15834" y="617840"/>
            <a:ext cx="6080166" cy="307777"/>
          </a:xfrm>
          <a:prstGeom prst="rect">
            <a:avLst/>
          </a:prstGeom>
          <a:noFill/>
        </p:spPr>
        <p:txBody>
          <a:bodyPr wrap="square" rtlCol="0">
            <a:spAutoFit/>
          </a:bodyPr>
          <a:lstStyle/>
          <a:p>
            <a:r>
              <a:rPr lang="en-US"/>
              <a:t>Two models – Trend + Ensemble-Tree model vs Auto-ARIMA (SARIMAX)</a:t>
            </a:r>
          </a:p>
        </p:txBody>
      </p:sp>
    </p:spTree>
    <p:extLst>
      <p:ext uri="{BB962C8B-B14F-4D97-AF65-F5344CB8AC3E}">
        <p14:creationId xmlns:p14="http://schemas.microsoft.com/office/powerpoint/2010/main" val="2587694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9" name="Google Shape;101;p15">
            <a:extLst>
              <a:ext uri="{FF2B5EF4-FFF2-40B4-BE49-F238E27FC236}">
                <a16:creationId xmlns:a16="http://schemas.microsoft.com/office/drawing/2014/main" id="{C016287F-4D86-7743-9DFE-AE51B7DF2F4D}"/>
              </a:ext>
            </a:extLst>
          </p:cNvPr>
          <p:cNvSpPr txBox="1"/>
          <p:nvPr/>
        </p:nvSpPr>
        <p:spPr>
          <a:xfrm>
            <a:off x="3271343" y="3254615"/>
            <a:ext cx="5738649" cy="782979"/>
          </a:xfrm>
          <a:prstGeom prst="rect">
            <a:avLst/>
          </a:prstGeom>
          <a:noFill/>
          <a:ln w="38100">
            <a:solidFill>
              <a:schemeClr val="accent1"/>
            </a:solid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b="1" dirty="0"/>
              <a:t>Deep Learning (DL)</a:t>
            </a:r>
            <a:endParaRPr sz="2000" dirty="0"/>
          </a:p>
          <a:p>
            <a:pPr marL="0" lvl="0" indent="0" algn="ctr" rtl="0">
              <a:spcBef>
                <a:spcPts val="0"/>
              </a:spcBef>
              <a:spcAft>
                <a:spcPts val="0"/>
              </a:spcAft>
              <a:buClr>
                <a:schemeClr val="dk1"/>
              </a:buClr>
              <a:buSzPts val="1100"/>
              <a:buFont typeface="Arial"/>
              <a:buNone/>
            </a:pPr>
            <a:r>
              <a:rPr lang="en-US" sz="2000" dirty="0"/>
              <a:t>ML implemented as Neural Network</a:t>
            </a:r>
            <a:endParaRPr sz="2000" dirty="0"/>
          </a:p>
          <a:p>
            <a:pPr marL="0" lvl="0" indent="0" algn="ctr" rtl="0">
              <a:spcBef>
                <a:spcPts val="0"/>
              </a:spcBef>
              <a:spcAft>
                <a:spcPts val="0"/>
              </a:spcAft>
              <a:buNone/>
            </a:pPr>
            <a:endParaRPr sz="2000" dirty="0"/>
          </a:p>
        </p:txBody>
      </p:sp>
      <p:sp>
        <p:nvSpPr>
          <p:cNvPr id="10" name="Google Shape;101;p15">
            <a:extLst>
              <a:ext uri="{FF2B5EF4-FFF2-40B4-BE49-F238E27FC236}">
                <a16:creationId xmlns:a16="http://schemas.microsoft.com/office/drawing/2014/main" id="{0585ABF0-8CC5-4A41-8D08-669BDDE773D3}"/>
              </a:ext>
            </a:extLst>
          </p:cNvPr>
          <p:cNvSpPr txBox="1"/>
          <p:nvPr/>
        </p:nvSpPr>
        <p:spPr>
          <a:xfrm>
            <a:off x="4389707" y="5558017"/>
            <a:ext cx="3501921" cy="1093905"/>
          </a:xfrm>
          <a:prstGeom prst="rect">
            <a:avLst/>
          </a:prstGeom>
          <a:noFill/>
          <a:ln w="38100">
            <a:solidFill>
              <a:schemeClr val="accent1"/>
            </a:solid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b="1" dirty="0"/>
              <a:t>Data Science (DS)</a:t>
            </a:r>
            <a:endParaRPr sz="2000" b="1" dirty="0"/>
          </a:p>
          <a:p>
            <a:pPr marL="0" lvl="0" indent="0" algn="ctr" rtl="0">
              <a:spcBef>
                <a:spcPts val="0"/>
              </a:spcBef>
              <a:spcAft>
                <a:spcPts val="0"/>
              </a:spcAft>
              <a:buNone/>
            </a:pPr>
            <a:r>
              <a:rPr lang="en-US" sz="2000" dirty="0"/>
              <a:t>computer skills + statistics</a:t>
            </a:r>
            <a:endParaRPr sz="2000" dirty="0"/>
          </a:p>
          <a:p>
            <a:pPr marL="0" lvl="0" indent="0" algn="ctr" rtl="0">
              <a:spcBef>
                <a:spcPts val="0"/>
              </a:spcBef>
              <a:spcAft>
                <a:spcPts val="0"/>
              </a:spcAft>
              <a:buNone/>
            </a:pPr>
            <a:r>
              <a:rPr lang="en-US" sz="2000" dirty="0"/>
              <a:t>CSV files, SQL, PowerPoint</a:t>
            </a:r>
          </a:p>
        </p:txBody>
      </p:sp>
      <p:sp>
        <p:nvSpPr>
          <p:cNvPr id="11" name="Google Shape;101;p15">
            <a:extLst>
              <a:ext uri="{FF2B5EF4-FFF2-40B4-BE49-F238E27FC236}">
                <a16:creationId xmlns:a16="http://schemas.microsoft.com/office/drawing/2014/main" id="{7D99C063-E9A5-BC4A-B3CB-B995915FB246}"/>
              </a:ext>
            </a:extLst>
          </p:cNvPr>
          <p:cNvSpPr txBox="1"/>
          <p:nvPr/>
        </p:nvSpPr>
        <p:spPr>
          <a:xfrm>
            <a:off x="3878316" y="4219736"/>
            <a:ext cx="4524702" cy="1156139"/>
          </a:xfrm>
          <a:prstGeom prst="rect">
            <a:avLst/>
          </a:prstGeom>
          <a:noFill/>
          <a:ln w="38100">
            <a:solidFill>
              <a:schemeClr val="accent1"/>
            </a:solid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b="1" dirty="0"/>
              <a:t>Machine Learning (ML)</a:t>
            </a:r>
            <a:endParaRPr sz="2000" dirty="0"/>
          </a:p>
          <a:p>
            <a:pPr marL="0" lvl="0" indent="0" algn="ctr" rtl="0">
              <a:spcBef>
                <a:spcPts val="0"/>
              </a:spcBef>
              <a:spcAft>
                <a:spcPts val="0"/>
              </a:spcAft>
              <a:buClr>
                <a:schemeClr val="dk1"/>
              </a:buClr>
              <a:buSzPts val="1100"/>
              <a:buFont typeface="Arial"/>
              <a:buNone/>
            </a:pPr>
            <a:r>
              <a:rPr lang="en-US" sz="2000" dirty="0"/>
              <a:t>DS where algorithm learns from data to make predictions</a:t>
            </a:r>
            <a:endParaRPr sz="2000" dirty="0"/>
          </a:p>
          <a:p>
            <a:pPr marL="0" lvl="0" indent="0" algn="ctr" rtl="0">
              <a:spcBef>
                <a:spcPts val="0"/>
              </a:spcBef>
              <a:spcAft>
                <a:spcPts val="0"/>
              </a:spcAft>
              <a:buNone/>
            </a:pPr>
            <a:endParaRPr sz="2000" dirty="0"/>
          </a:p>
        </p:txBody>
      </p:sp>
      <p:sp>
        <p:nvSpPr>
          <p:cNvPr id="12" name="Google Shape;101;p15">
            <a:extLst>
              <a:ext uri="{FF2B5EF4-FFF2-40B4-BE49-F238E27FC236}">
                <a16:creationId xmlns:a16="http://schemas.microsoft.com/office/drawing/2014/main" id="{BF1D8829-5635-244F-9400-F8BC4670F427}"/>
              </a:ext>
            </a:extLst>
          </p:cNvPr>
          <p:cNvSpPr txBox="1"/>
          <p:nvPr/>
        </p:nvSpPr>
        <p:spPr>
          <a:xfrm>
            <a:off x="998482" y="338258"/>
            <a:ext cx="10284371" cy="1129700"/>
          </a:xfrm>
          <a:prstGeom prst="rect">
            <a:avLst/>
          </a:prstGeom>
          <a:noFill/>
          <a:ln w="38100">
            <a:solidFill>
              <a:schemeClr val="accent1"/>
            </a:solidFill>
          </a:ln>
        </p:spPr>
        <p:txBody>
          <a:bodyPr spcFirstLastPara="1" wrap="square" lIns="91425" tIns="91425" rIns="91425" bIns="91425" anchor="t" anchorCtr="0">
            <a:noAutofit/>
          </a:bodyPr>
          <a:lstStyle/>
          <a:p>
            <a:pPr lvl="0" algn="ctr">
              <a:buClr>
                <a:schemeClr val="dk1"/>
              </a:buClr>
              <a:buSzPts val="1100"/>
            </a:pPr>
            <a:r>
              <a:rPr lang="en-US" sz="2000" b="1" dirty="0"/>
              <a:t>Artificial General Intelligence (AGI)</a:t>
            </a:r>
            <a:endParaRPr lang="en-US" sz="2000" dirty="0"/>
          </a:p>
          <a:p>
            <a:pPr lvl="0" algn="ctr">
              <a:buClr>
                <a:schemeClr val="dk1"/>
              </a:buClr>
              <a:buSzPts val="1100"/>
            </a:pPr>
            <a:r>
              <a:rPr lang="en-US" sz="2000" dirty="0"/>
              <a:t>    AI that could successfully perform any intellectual task that a human can </a:t>
            </a:r>
          </a:p>
          <a:p>
            <a:pPr lvl="0" algn="ctr">
              <a:buClr>
                <a:schemeClr val="dk1"/>
              </a:buClr>
              <a:buSzPts val="1100"/>
            </a:pPr>
            <a:r>
              <a:rPr lang="en-US" sz="2000" dirty="0"/>
              <a:t>(Turing test (1950), ...)</a:t>
            </a:r>
          </a:p>
          <a:p>
            <a:pPr marL="0" lvl="0" indent="0" algn="ctr" rtl="0">
              <a:spcBef>
                <a:spcPts val="0"/>
              </a:spcBef>
              <a:spcAft>
                <a:spcPts val="0"/>
              </a:spcAft>
              <a:buClr>
                <a:schemeClr val="dk1"/>
              </a:buClr>
              <a:buSzPts val="1100"/>
              <a:buFont typeface="Arial"/>
              <a:buNone/>
            </a:pPr>
            <a:endParaRPr sz="2000" dirty="0"/>
          </a:p>
          <a:p>
            <a:pPr marL="0" lvl="0" indent="0" algn="ctr" rtl="0">
              <a:spcBef>
                <a:spcPts val="0"/>
              </a:spcBef>
              <a:spcAft>
                <a:spcPts val="0"/>
              </a:spcAft>
              <a:buNone/>
            </a:pPr>
            <a:endParaRPr sz="2000" dirty="0"/>
          </a:p>
        </p:txBody>
      </p:sp>
      <p:sp>
        <p:nvSpPr>
          <p:cNvPr id="13" name="Google Shape;101;p15">
            <a:extLst>
              <a:ext uri="{FF2B5EF4-FFF2-40B4-BE49-F238E27FC236}">
                <a16:creationId xmlns:a16="http://schemas.microsoft.com/office/drawing/2014/main" id="{F1C4D3F2-5556-474D-9531-933A6DCD3C81}"/>
              </a:ext>
            </a:extLst>
          </p:cNvPr>
          <p:cNvSpPr txBox="1"/>
          <p:nvPr/>
        </p:nvSpPr>
        <p:spPr>
          <a:xfrm>
            <a:off x="1813033" y="1650100"/>
            <a:ext cx="8655269" cy="1422373"/>
          </a:xfrm>
          <a:prstGeom prst="rect">
            <a:avLst/>
          </a:prstGeom>
          <a:noFill/>
          <a:ln w="38100">
            <a:solidFill>
              <a:schemeClr val="accent1"/>
            </a:solid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b="1" dirty="0"/>
              <a:t>Artificial Intelligence (AI)</a:t>
            </a:r>
            <a:endParaRPr sz="2000" dirty="0"/>
          </a:p>
          <a:p>
            <a:pPr marL="0" lvl="0" indent="0" algn="ctr" rtl="0">
              <a:spcBef>
                <a:spcPts val="0"/>
              </a:spcBef>
              <a:spcAft>
                <a:spcPts val="0"/>
              </a:spcAft>
              <a:buClr>
                <a:schemeClr val="dk1"/>
              </a:buClr>
              <a:buSzPts val="1100"/>
              <a:buFont typeface="Arial"/>
              <a:buNone/>
            </a:pPr>
            <a:r>
              <a:rPr lang="en-US" sz="2000" dirty="0"/>
              <a:t>    ML (DL) learning "human" abilities (speech and music recognition, conversation, visual recognition, video prediction, reasoning, self-driving cars, playing games, etc.)</a:t>
            </a:r>
            <a:endParaRPr sz="2000" dirty="0"/>
          </a:p>
        </p:txBody>
      </p:sp>
      <p:sp>
        <p:nvSpPr>
          <p:cNvPr id="2" name="Right Arrow 1">
            <a:extLst>
              <a:ext uri="{FF2B5EF4-FFF2-40B4-BE49-F238E27FC236}">
                <a16:creationId xmlns:a16="http://schemas.microsoft.com/office/drawing/2014/main" id="{983FEFD6-FBA7-A240-9A91-2BC428C77904}"/>
              </a:ext>
            </a:extLst>
          </p:cNvPr>
          <p:cNvSpPr/>
          <p:nvPr/>
        </p:nvSpPr>
        <p:spPr>
          <a:xfrm>
            <a:off x="998482" y="4444678"/>
            <a:ext cx="1906764" cy="798654"/>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82EE2F-9076-D64D-903D-09AA3AFAB666}"/>
              </a:ext>
            </a:extLst>
          </p:cNvPr>
          <p:cNvSpPr txBox="1"/>
          <p:nvPr/>
        </p:nvSpPr>
        <p:spPr>
          <a:xfrm>
            <a:off x="0" y="0"/>
            <a:ext cx="6690226" cy="523220"/>
          </a:xfrm>
          <a:prstGeom prst="rect">
            <a:avLst/>
          </a:prstGeom>
          <a:noFill/>
        </p:spPr>
        <p:txBody>
          <a:bodyPr wrap="square" rtlCol="0">
            <a:spAutoFit/>
          </a:bodyPr>
          <a:lstStyle/>
          <a:p>
            <a:r>
              <a:rPr lang="en-US" sz="2800" b="1"/>
              <a:t>Jason Brownlee</a:t>
            </a:r>
          </a:p>
        </p:txBody>
      </p:sp>
      <p:sp>
        <p:nvSpPr>
          <p:cNvPr id="3" name="TextBox 2">
            <a:extLst>
              <a:ext uri="{FF2B5EF4-FFF2-40B4-BE49-F238E27FC236}">
                <a16:creationId xmlns:a16="http://schemas.microsoft.com/office/drawing/2014/main" id="{53F6E3B1-F102-BD4C-AF30-4FC9C2721405}"/>
              </a:ext>
            </a:extLst>
          </p:cNvPr>
          <p:cNvSpPr txBox="1"/>
          <p:nvPr/>
        </p:nvSpPr>
        <p:spPr>
          <a:xfrm>
            <a:off x="0" y="763488"/>
            <a:ext cx="5176434" cy="369332"/>
          </a:xfrm>
          <a:prstGeom prst="rect">
            <a:avLst/>
          </a:prstGeom>
          <a:noFill/>
        </p:spPr>
        <p:txBody>
          <a:bodyPr wrap="square" rtlCol="0">
            <a:spAutoFit/>
          </a:bodyPr>
          <a:lstStyle/>
          <a:p>
            <a:r>
              <a:rPr lang="en-US" sz="1800" b="1">
                <a:solidFill>
                  <a:srgbClr val="00B050"/>
                </a:solidFill>
              </a:rPr>
              <a:t>Best two books on time series forecasting:</a:t>
            </a:r>
          </a:p>
        </p:txBody>
      </p:sp>
      <p:pic>
        <p:nvPicPr>
          <p:cNvPr id="1026" name="Picture 2" descr="Deep Learning for Time Series Forecasting">
            <a:extLst>
              <a:ext uri="{FF2B5EF4-FFF2-40B4-BE49-F238E27FC236}">
                <a16:creationId xmlns:a16="http://schemas.microsoft.com/office/drawing/2014/main" id="{5AB33C9D-B143-CA41-95B2-FEEDADDEA48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828005" y="1857397"/>
            <a:ext cx="1862221" cy="26325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AB97E1A-E464-C741-9FCD-BAF5F4D9A272}"/>
              </a:ext>
            </a:extLst>
          </p:cNvPr>
          <p:cNvSpPr txBox="1"/>
          <p:nvPr/>
        </p:nvSpPr>
        <p:spPr>
          <a:xfrm>
            <a:off x="7764652" y="2827906"/>
            <a:ext cx="4360274" cy="3539430"/>
          </a:xfrm>
          <a:prstGeom prst="rect">
            <a:avLst/>
          </a:prstGeom>
          <a:noFill/>
        </p:spPr>
        <p:txBody>
          <a:bodyPr wrap="square" rtlCol="0">
            <a:spAutoFit/>
          </a:bodyPr>
          <a:lstStyle/>
          <a:p>
            <a:r>
              <a:rPr lang="en-US" b="1">
                <a:solidFill>
                  <a:srgbClr val="FF0000"/>
                </a:solidFill>
              </a:rPr>
              <a:t>Jason Brownlee</a:t>
            </a:r>
          </a:p>
          <a:p>
            <a:endParaRPr lang="en-US" i="1"/>
          </a:p>
          <a:p>
            <a:r>
              <a:rPr lang="en-US" i="1"/>
              <a:t>Melbourne, Australia</a:t>
            </a:r>
          </a:p>
          <a:p>
            <a:endParaRPr lang="en-US" i="1"/>
          </a:p>
          <a:p>
            <a:r>
              <a:rPr lang="en-US" i="1"/>
              <a:t>Jason wrote 21 books on Machine Learning. </a:t>
            </a:r>
          </a:p>
          <a:p>
            <a:r>
              <a:rPr lang="en-US" i="1"/>
              <a:t>I highly recommend to buy all of them. </a:t>
            </a:r>
          </a:p>
          <a:p>
            <a:r>
              <a:rPr lang="en-US" i="1"/>
              <a:t>They come as PDF with separate python code files.</a:t>
            </a:r>
          </a:p>
          <a:p>
            <a:endParaRPr lang="en-US" i="1"/>
          </a:p>
          <a:p>
            <a:r>
              <a:rPr lang="en-US">
                <a:hlinkClick r:id="rId3"/>
              </a:rPr>
              <a:t>https://www.linkedin.com/in/jasonbrownlee/</a:t>
            </a:r>
            <a:endParaRPr lang="en-US"/>
          </a:p>
          <a:p>
            <a:endParaRPr lang="en-US"/>
          </a:p>
          <a:p>
            <a:r>
              <a:rPr lang="en-US">
                <a:hlinkClick r:id="rId4"/>
              </a:rPr>
              <a:t>https://machinelearningmastery.com/</a:t>
            </a:r>
            <a:endParaRPr lang="en-US"/>
          </a:p>
          <a:p>
            <a:endParaRPr lang="en-US"/>
          </a:p>
          <a:p>
            <a:r>
              <a:rPr lang="en-US">
                <a:hlinkClick r:id="rId5"/>
              </a:rPr>
              <a:t>https://SuperFastPython.com</a:t>
            </a:r>
            <a:endParaRPr lang="en-US"/>
          </a:p>
          <a:p>
            <a:endParaRPr lang="en-US"/>
          </a:p>
          <a:p>
            <a:endParaRPr lang="en-US"/>
          </a:p>
          <a:p>
            <a:endParaRPr lang="en-US"/>
          </a:p>
        </p:txBody>
      </p:sp>
      <p:pic>
        <p:nvPicPr>
          <p:cNvPr id="9" name="Picture 8">
            <a:extLst>
              <a:ext uri="{FF2B5EF4-FFF2-40B4-BE49-F238E27FC236}">
                <a16:creationId xmlns:a16="http://schemas.microsoft.com/office/drawing/2014/main" id="{B8222224-24EA-9B40-BE1C-8A4F728FC28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1398" y="1857397"/>
            <a:ext cx="1850383" cy="2632503"/>
          </a:xfrm>
          <a:prstGeom prst="rect">
            <a:avLst/>
          </a:prstGeom>
        </p:spPr>
      </p:pic>
      <p:sp>
        <p:nvSpPr>
          <p:cNvPr id="12" name="TextBox 11">
            <a:extLst>
              <a:ext uri="{FF2B5EF4-FFF2-40B4-BE49-F238E27FC236}">
                <a16:creationId xmlns:a16="http://schemas.microsoft.com/office/drawing/2014/main" id="{13EFC175-81A5-2549-AF0B-AAD9CD1C2443}"/>
              </a:ext>
            </a:extLst>
          </p:cNvPr>
          <p:cNvSpPr txBox="1"/>
          <p:nvPr/>
        </p:nvSpPr>
        <p:spPr>
          <a:xfrm>
            <a:off x="548234" y="4586763"/>
            <a:ext cx="2724284" cy="523220"/>
          </a:xfrm>
          <a:prstGeom prst="rect">
            <a:avLst/>
          </a:prstGeom>
          <a:noFill/>
        </p:spPr>
        <p:txBody>
          <a:bodyPr wrap="square" rtlCol="0">
            <a:spAutoFit/>
          </a:bodyPr>
          <a:lstStyle/>
          <a:p>
            <a:pPr algn="ctr"/>
            <a:r>
              <a:rPr lang="en-US" b="1">
                <a:solidFill>
                  <a:srgbClr val="00B050"/>
                </a:solidFill>
              </a:rPr>
              <a:t>Introduction to Time Series Forecasting With Python</a:t>
            </a:r>
          </a:p>
        </p:txBody>
      </p:sp>
      <p:sp>
        <p:nvSpPr>
          <p:cNvPr id="13" name="TextBox 12">
            <a:extLst>
              <a:ext uri="{FF2B5EF4-FFF2-40B4-BE49-F238E27FC236}">
                <a16:creationId xmlns:a16="http://schemas.microsoft.com/office/drawing/2014/main" id="{8A795A01-6A76-944A-A660-4795890B7D72}"/>
              </a:ext>
            </a:extLst>
          </p:cNvPr>
          <p:cNvSpPr txBox="1"/>
          <p:nvPr/>
        </p:nvSpPr>
        <p:spPr>
          <a:xfrm>
            <a:off x="4396973" y="4586763"/>
            <a:ext cx="2724284" cy="523220"/>
          </a:xfrm>
          <a:prstGeom prst="rect">
            <a:avLst/>
          </a:prstGeom>
          <a:noFill/>
        </p:spPr>
        <p:txBody>
          <a:bodyPr wrap="square" rtlCol="0">
            <a:spAutoFit/>
          </a:bodyPr>
          <a:lstStyle/>
          <a:p>
            <a:pPr algn="ctr"/>
            <a:r>
              <a:rPr lang="en-US" b="1">
                <a:solidFill>
                  <a:srgbClr val="00B050"/>
                </a:solidFill>
              </a:rPr>
              <a:t>Deep Learning for Time Series Forecasting</a:t>
            </a:r>
            <a:endParaRPr lang="en-US"/>
          </a:p>
        </p:txBody>
      </p:sp>
      <p:pic>
        <p:nvPicPr>
          <p:cNvPr id="10" name="Picture 4" descr="Profile photo of Jason Brownlee">
            <a:extLst>
              <a:ext uri="{FF2B5EF4-FFF2-40B4-BE49-F238E27FC236}">
                <a16:creationId xmlns:a16="http://schemas.microsoft.com/office/drawing/2014/main" id="{181C5736-E975-D14C-87B5-24FE55B1946B}"/>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686450" y="145206"/>
            <a:ext cx="2339311" cy="2339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709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040F78-1BDF-B941-9B8B-D03416B19718}"/>
              </a:ext>
            </a:extLst>
          </p:cNvPr>
          <p:cNvSpPr txBox="1"/>
          <p:nvPr/>
        </p:nvSpPr>
        <p:spPr>
          <a:xfrm>
            <a:off x="0" y="-11875"/>
            <a:ext cx="6096000" cy="523220"/>
          </a:xfrm>
          <a:prstGeom prst="rect">
            <a:avLst/>
          </a:prstGeom>
          <a:noFill/>
        </p:spPr>
        <p:txBody>
          <a:bodyPr wrap="square" rtlCol="0">
            <a:spAutoFit/>
          </a:bodyPr>
          <a:lstStyle/>
          <a:p>
            <a:r>
              <a:rPr lang="en-US" sz="2800" b="1"/>
              <a:t>Python, Jupyter, Scikit-Learn, ...</a:t>
            </a:r>
          </a:p>
        </p:txBody>
      </p:sp>
      <p:sp>
        <p:nvSpPr>
          <p:cNvPr id="3" name="TextBox 2">
            <a:extLst>
              <a:ext uri="{FF2B5EF4-FFF2-40B4-BE49-F238E27FC236}">
                <a16:creationId xmlns:a16="http://schemas.microsoft.com/office/drawing/2014/main" id="{3592CBFB-ED6A-4445-8BFA-433569CF57AF}"/>
              </a:ext>
            </a:extLst>
          </p:cNvPr>
          <p:cNvSpPr txBox="1"/>
          <p:nvPr/>
        </p:nvSpPr>
        <p:spPr>
          <a:xfrm>
            <a:off x="0" y="522522"/>
            <a:ext cx="5378159" cy="2677656"/>
          </a:xfrm>
          <a:prstGeom prst="rect">
            <a:avLst/>
          </a:prstGeom>
          <a:noFill/>
        </p:spPr>
        <p:txBody>
          <a:bodyPr wrap="square" rtlCol="0">
            <a:spAutoFit/>
          </a:bodyPr>
          <a:lstStyle/>
          <a:p>
            <a:pPr marL="285750" indent="-285750">
              <a:buFont typeface="Arial" panose="020B0604020202020204" pitchFamily="34" charset="0"/>
              <a:buChar char="•"/>
            </a:pPr>
            <a:r>
              <a:rPr lang="en-US"/>
              <a:t>Anaconda Python - </a:t>
            </a:r>
            <a:r>
              <a:rPr lang="en-US">
                <a:hlinkClick r:id="rId2"/>
              </a:rPr>
              <a:t>https://www.anaconda.com</a:t>
            </a:r>
            <a:endParaRPr lang="en-US"/>
          </a:p>
          <a:p>
            <a:pPr marL="285750" indent="-285750">
              <a:buFont typeface="Arial" panose="020B0604020202020204" pitchFamily="34" charset="0"/>
              <a:buChar char="•"/>
            </a:pPr>
            <a:r>
              <a:rPr lang="en-US"/>
              <a:t>Jupyter notebooks - </a:t>
            </a:r>
            <a:r>
              <a:rPr lang="en-US">
                <a:hlinkClick r:id="rId3"/>
              </a:rPr>
              <a:t>https://jupyter.org</a:t>
            </a:r>
            <a:endParaRPr lang="en-US"/>
          </a:p>
          <a:p>
            <a:pPr marL="285750" indent="-285750">
              <a:buFont typeface="Arial" panose="020B0604020202020204" pitchFamily="34" charset="0"/>
              <a:buChar char="•"/>
            </a:pPr>
            <a:r>
              <a:rPr lang="en-US"/>
              <a:t>python modules: </a:t>
            </a:r>
            <a:br>
              <a:rPr lang="en-US"/>
            </a:br>
            <a:r>
              <a:rPr lang="en-US"/>
              <a:t> - pandas - </a:t>
            </a:r>
            <a:r>
              <a:rPr lang="en-US">
                <a:hlinkClick r:id="rId4"/>
              </a:rPr>
              <a:t>https://pandas.pydata.org</a:t>
            </a:r>
            <a:br>
              <a:rPr lang="en-US"/>
            </a:br>
            <a:r>
              <a:rPr lang="en-US"/>
              <a:t> - NumPy - </a:t>
            </a:r>
            <a:r>
              <a:rPr lang="en-US">
                <a:hlinkClick r:id="rId5"/>
              </a:rPr>
              <a:t>https://numpy.org</a:t>
            </a:r>
            <a:br>
              <a:rPr lang="en-US"/>
            </a:br>
            <a:r>
              <a:rPr lang="en-US"/>
              <a:t> - matplotlib - </a:t>
            </a:r>
            <a:r>
              <a:rPr lang="en-US">
                <a:hlinkClick r:id="rId6"/>
              </a:rPr>
              <a:t>https://matplotlib.org</a:t>
            </a:r>
            <a:br>
              <a:rPr lang="en-US"/>
            </a:br>
            <a:r>
              <a:rPr lang="en-US"/>
              <a:t> - scikit-learn - </a:t>
            </a:r>
            <a:r>
              <a:rPr lang="en-US">
                <a:hlinkClick r:id="rId7"/>
              </a:rPr>
              <a:t>https://scikit-learn.org/stable</a:t>
            </a:r>
            <a:br>
              <a:rPr lang="en-US"/>
            </a:br>
            <a:r>
              <a:rPr lang="en-US"/>
              <a:t> - SciPy - </a:t>
            </a:r>
            <a:r>
              <a:rPr lang="en-US">
                <a:hlinkClick r:id="rId8"/>
              </a:rPr>
              <a:t>https://scipy.org</a:t>
            </a:r>
            <a:r>
              <a:rPr lang="en-US"/>
              <a:t> </a:t>
            </a:r>
          </a:p>
          <a:p>
            <a:pPr marL="285750" indent="-285750">
              <a:buFont typeface="Arial" panose="020B0604020202020204" pitchFamily="34" charset="0"/>
              <a:buChar char="•"/>
            </a:pPr>
            <a:r>
              <a:rPr lang="en-US"/>
              <a:t>For Deep Leaning:</a:t>
            </a:r>
            <a:br>
              <a:rPr lang="en-US"/>
            </a:br>
            <a:r>
              <a:rPr lang="en-US"/>
              <a:t> - Google TensorFlow+Keras - </a:t>
            </a:r>
            <a:r>
              <a:rPr lang="en-US">
                <a:hlinkClick r:id="rId9"/>
              </a:rPr>
              <a:t>https://www.tensorflow.org</a:t>
            </a:r>
            <a:br>
              <a:rPr lang="en-US"/>
            </a:br>
            <a:r>
              <a:rPr lang="en-US"/>
              <a:t> - Facebook PyTorch - </a:t>
            </a:r>
            <a:r>
              <a:rPr lang="en-US">
                <a:hlinkClick r:id="rId10"/>
              </a:rPr>
              <a:t>https://pytorch.org</a:t>
            </a:r>
            <a:endParaRPr lang="en-US"/>
          </a:p>
          <a:p>
            <a:pPr marL="285750" indent="-285750">
              <a:buFont typeface="Arial" panose="020B0604020202020204" pitchFamily="34" charset="0"/>
              <a:buChar char="•"/>
            </a:pPr>
            <a:endParaRPr lang="en-US"/>
          </a:p>
        </p:txBody>
      </p:sp>
      <p:pic>
        <p:nvPicPr>
          <p:cNvPr id="4" name="Picture 3">
            <a:extLst>
              <a:ext uri="{FF2B5EF4-FFF2-40B4-BE49-F238E27FC236}">
                <a16:creationId xmlns:a16="http://schemas.microsoft.com/office/drawing/2014/main" id="{60C3B84B-6D20-6444-B5B1-A113470EB4E3}"/>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455315" y="3835728"/>
            <a:ext cx="3670398" cy="2986644"/>
          </a:xfrm>
          <a:prstGeom prst="rect">
            <a:avLst/>
          </a:prstGeom>
        </p:spPr>
      </p:pic>
      <p:pic>
        <p:nvPicPr>
          <p:cNvPr id="5" name="Picture 4">
            <a:extLst>
              <a:ext uri="{FF2B5EF4-FFF2-40B4-BE49-F238E27FC236}">
                <a16:creationId xmlns:a16="http://schemas.microsoft.com/office/drawing/2014/main" id="{18BE0DA1-4457-DA49-8882-E794CBDBB657}"/>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8213766" y="95003"/>
            <a:ext cx="3689268" cy="2030073"/>
          </a:xfrm>
          <a:prstGeom prst="rect">
            <a:avLst/>
          </a:prstGeom>
        </p:spPr>
      </p:pic>
      <p:pic>
        <p:nvPicPr>
          <p:cNvPr id="7" name="Picture 6">
            <a:extLst>
              <a:ext uri="{FF2B5EF4-FFF2-40B4-BE49-F238E27FC236}">
                <a16:creationId xmlns:a16="http://schemas.microsoft.com/office/drawing/2014/main" id="{DAF60EFB-B59F-EB4D-8BE3-8CE898346624}"/>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998414" y="522522"/>
            <a:ext cx="1223678" cy="1100541"/>
          </a:xfrm>
          <a:prstGeom prst="rect">
            <a:avLst/>
          </a:prstGeom>
        </p:spPr>
      </p:pic>
      <p:pic>
        <p:nvPicPr>
          <p:cNvPr id="8" name="Picture 7">
            <a:extLst>
              <a:ext uri="{FF2B5EF4-FFF2-40B4-BE49-F238E27FC236}">
                <a16:creationId xmlns:a16="http://schemas.microsoft.com/office/drawing/2014/main" id="{F790D610-5967-4C4B-8A16-9506E61B0AF2}"/>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729516" y="1623063"/>
            <a:ext cx="1843933" cy="525887"/>
          </a:xfrm>
          <a:prstGeom prst="rect">
            <a:avLst/>
          </a:prstGeom>
        </p:spPr>
      </p:pic>
      <p:pic>
        <p:nvPicPr>
          <p:cNvPr id="10" name="Picture 9">
            <a:extLst>
              <a:ext uri="{FF2B5EF4-FFF2-40B4-BE49-F238E27FC236}">
                <a16:creationId xmlns:a16="http://schemas.microsoft.com/office/drawing/2014/main" id="{284C176A-B89F-A040-B767-A9B8C346EB5E}"/>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593184" y="2260753"/>
            <a:ext cx="3119735" cy="1454727"/>
          </a:xfrm>
          <a:prstGeom prst="rect">
            <a:avLst/>
          </a:prstGeom>
        </p:spPr>
      </p:pic>
      <p:pic>
        <p:nvPicPr>
          <p:cNvPr id="11" name="Picture 10">
            <a:extLst>
              <a:ext uri="{FF2B5EF4-FFF2-40B4-BE49-F238E27FC236}">
                <a16:creationId xmlns:a16="http://schemas.microsoft.com/office/drawing/2014/main" id="{D5C10C9A-58BF-C740-B77F-4BF28C37C029}"/>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6287" y="3657823"/>
            <a:ext cx="4303989" cy="3060435"/>
          </a:xfrm>
          <a:prstGeom prst="rect">
            <a:avLst/>
          </a:prstGeom>
          <a:ln>
            <a:solidFill>
              <a:schemeClr val="accent1"/>
            </a:solidFill>
          </a:ln>
        </p:spPr>
      </p:pic>
      <p:pic>
        <p:nvPicPr>
          <p:cNvPr id="9" name="Picture 8">
            <a:extLst>
              <a:ext uri="{FF2B5EF4-FFF2-40B4-BE49-F238E27FC236}">
                <a16:creationId xmlns:a16="http://schemas.microsoft.com/office/drawing/2014/main" id="{E1B49361-0AE9-864D-9658-B01778953983}"/>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5411066" y="3826293"/>
            <a:ext cx="2303234" cy="792917"/>
          </a:xfrm>
          <a:prstGeom prst="rect">
            <a:avLst/>
          </a:prstGeom>
        </p:spPr>
      </p:pic>
      <p:pic>
        <p:nvPicPr>
          <p:cNvPr id="12" name="Picture 11">
            <a:extLst>
              <a:ext uri="{FF2B5EF4-FFF2-40B4-BE49-F238E27FC236}">
                <a16:creationId xmlns:a16="http://schemas.microsoft.com/office/drawing/2014/main" id="{8E3BFCAE-CFF1-524D-8B80-4E47F7FAFF57}"/>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5458636" y="2648696"/>
            <a:ext cx="2303234" cy="677851"/>
          </a:xfrm>
          <a:prstGeom prst="rect">
            <a:avLst/>
          </a:prstGeom>
        </p:spPr>
      </p:pic>
    </p:spTree>
    <p:extLst>
      <p:ext uri="{BB962C8B-B14F-4D97-AF65-F5344CB8AC3E}">
        <p14:creationId xmlns:p14="http://schemas.microsoft.com/office/powerpoint/2010/main" val="1969373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FF4EE20-15E4-B840-A5AB-7ED41A39906E}"/>
              </a:ext>
            </a:extLst>
          </p:cNvPr>
          <p:cNvSpPr txBox="1"/>
          <p:nvPr/>
        </p:nvSpPr>
        <p:spPr>
          <a:xfrm>
            <a:off x="0" y="0"/>
            <a:ext cx="8477573" cy="3077766"/>
          </a:xfrm>
          <a:prstGeom prst="rect">
            <a:avLst/>
          </a:prstGeom>
          <a:noFill/>
        </p:spPr>
        <p:txBody>
          <a:bodyPr wrap="square" rtlCol="0">
            <a:spAutoFit/>
          </a:bodyPr>
          <a:lstStyle/>
          <a:p>
            <a:r>
              <a:rPr lang="en-US" sz="2800" b="1">
                <a:solidFill>
                  <a:srgbClr val="FF0000"/>
                </a:solidFill>
              </a:rPr>
              <a:t>Anomaly Detection: Isolation Forest (IF)</a:t>
            </a:r>
            <a:r>
              <a:rPr lang="en-US" sz="2800" b="1"/>
              <a:t> &amp; </a:t>
            </a:r>
            <a:r>
              <a:rPr lang="en-US" sz="2800" b="1">
                <a:solidFill>
                  <a:srgbClr val="FF0000"/>
                </a:solidFill>
              </a:rPr>
              <a:t>RRCF</a:t>
            </a:r>
            <a:r>
              <a:rPr lang="en-US" sz="2800" b="1"/>
              <a:t>  </a:t>
            </a:r>
          </a:p>
          <a:p>
            <a:r>
              <a:rPr lang="en-US" b="1">
                <a:solidFill>
                  <a:srgbClr val="00B050"/>
                </a:solidFill>
              </a:rPr>
              <a:t>(RRCF = AWS Robust Random Cut Forest)</a:t>
            </a:r>
          </a:p>
          <a:p>
            <a:endParaRPr lang="en-US"/>
          </a:p>
          <a:p>
            <a:pPr marL="457200" indent="-457200">
              <a:buFont typeface="Arial" panose="020B0604020202020204" pitchFamily="34" charset="0"/>
              <a:buChar char="•"/>
            </a:pPr>
            <a:r>
              <a:rPr lang="en-US" sz="1200">
                <a:hlinkClick r:id="rId2"/>
              </a:rPr>
              <a:t>https://en.wikipedia.org/wiki/Isolation_forest</a:t>
            </a:r>
            <a:r>
              <a:rPr lang="en-US" sz="1200"/>
              <a:t> - </a:t>
            </a:r>
          </a:p>
          <a:p>
            <a:pPr marL="457200" indent="-457200">
              <a:buFont typeface="Arial" panose="020B0604020202020204" pitchFamily="34" charset="0"/>
              <a:buChar char="•"/>
            </a:pPr>
            <a:r>
              <a:rPr lang="en-US" sz="1200">
                <a:hlinkClick r:id="rId3"/>
              </a:rPr>
              <a:t>https://stackoverflow.com/questions/63115867/isolation-forest-vs-robust-random-cut-forest-in-outlier-detection</a:t>
            </a:r>
            <a:r>
              <a:rPr lang="en-US" sz="1200"/>
              <a:t> – </a:t>
            </a:r>
            <a:br>
              <a:rPr lang="en-US" sz="1200"/>
            </a:br>
            <a:br>
              <a:rPr lang="en-US" sz="1200"/>
            </a:br>
            <a:r>
              <a:rPr lang="en-US" b="1">
                <a:solidFill>
                  <a:srgbClr val="00B050"/>
                </a:solidFill>
              </a:rPr>
              <a:t>Isolation Forest:</a:t>
            </a:r>
          </a:p>
          <a:p>
            <a:pPr marL="457200" indent="-457200">
              <a:buFont typeface="Arial" panose="020B0604020202020204" pitchFamily="34" charset="0"/>
              <a:buChar char="•"/>
            </a:pPr>
            <a:r>
              <a:rPr lang="en-US" sz="1200">
                <a:hlinkClick r:id="rId4"/>
              </a:rPr>
              <a:t>https://cs.nju.edu.cn/zhouzh/zhouzh.files/publication/icdm08b.pdf</a:t>
            </a:r>
            <a:r>
              <a:rPr lang="en-US" sz="1200"/>
              <a:t> – paper</a:t>
            </a:r>
          </a:p>
          <a:p>
            <a:pPr marL="457200" indent="-457200">
              <a:buFont typeface="Arial" panose="020B0604020202020204" pitchFamily="34" charset="0"/>
              <a:buChar char="•"/>
            </a:pPr>
            <a:r>
              <a:rPr lang="en-US" sz="1200">
                <a:hlinkClick r:id="rId5"/>
              </a:rPr>
              <a:t>https://towardsdatascience.com/outlier-detection-with-isolation-forest-3d190448d45e</a:t>
            </a:r>
            <a:r>
              <a:rPr lang="en-US" sz="1200"/>
              <a:t> – tutorial</a:t>
            </a:r>
            <a:br>
              <a:rPr lang="en-US" sz="1200"/>
            </a:br>
            <a:br>
              <a:rPr lang="en-US" sz="1200"/>
            </a:br>
            <a:r>
              <a:rPr lang="en-US" b="1">
                <a:solidFill>
                  <a:srgbClr val="00B050"/>
                </a:solidFill>
              </a:rPr>
              <a:t>RCF:</a:t>
            </a:r>
          </a:p>
          <a:p>
            <a:pPr marL="457200" indent="-457200">
              <a:buFont typeface="Arial" panose="020B0604020202020204" pitchFamily="34" charset="0"/>
              <a:buChar char="•"/>
            </a:pPr>
            <a:r>
              <a:rPr lang="en-US" sz="1200">
                <a:hlinkClick r:id="rId6"/>
              </a:rPr>
              <a:t>http://proceedings.mlr.press/v48/guha16.pdf</a:t>
            </a:r>
            <a:r>
              <a:rPr lang="en-US" sz="1200"/>
              <a:t> – paper</a:t>
            </a:r>
          </a:p>
          <a:p>
            <a:pPr marL="457200" indent="-457200">
              <a:buFont typeface="Arial" panose="020B0604020202020204" pitchFamily="34" charset="0"/>
              <a:buChar char="•"/>
            </a:pPr>
            <a:r>
              <a:rPr lang="en-US" sz="1200">
                <a:hlinkClick r:id="rId7"/>
              </a:rPr>
              <a:t>https://freecontent.manning.com/the-randomcutforest-algorithm/</a:t>
            </a:r>
            <a:r>
              <a:rPr lang="en-US" sz="1200"/>
              <a:t> - tutorial</a:t>
            </a:r>
          </a:p>
          <a:p>
            <a:pPr marL="457200" indent="-457200">
              <a:buFont typeface="Arial" panose="020B0604020202020204" pitchFamily="34" charset="0"/>
              <a:buChar char="•"/>
            </a:pPr>
            <a:endParaRPr lang="en-US"/>
          </a:p>
        </p:txBody>
      </p:sp>
      <p:sp>
        <p:nvSpPr>
          <p:cNvPr id="3" name="TextBox 2">
            <a:extLst>
              <a:ext uri="{FF2B5EF4-FFF2-40B4-BE49-F238E27FC236}">
                <a16:creationId xmlns:a16="http://schemas.microsoft.com/office/drawing/2014/main" id="{B7B9093C-4403-F849-8F8E-E513719A0D3F}"/>
              </a:ext>
            </a:extLst>
          </p:cNvPr>
          <p:cNvSpPr txBox="1"/>
          <p:nvPr/>
        </p:nvSpPr>
        <p:spPr>
          <a:xfrm>
            <a:off x="0" y="3563929"/>
            <a:ext cx="10295907" cy="3108543"/>
          </a:xfrm>
          <a:prstGeom prst="rect">
            <a:avLst/>
          </a:prstGeom>
          <a:noFill/>
        </p:spPr>
        <p:txBody>
          <a:bodyPr wrap="square" rtlCol="0">
            <a:spAutoFit/>
          </a:bodyPr>
          <a:lstStyle/>
          <a:p>
            <a:pPr marL="285750" indent="-285750">
              <a:buFont typeface="Arial" panose="020B0604020202020204" pitchFamily="34" charset="0"/>
              <a:buChar char="•"/>
            </a:pPr>
            <a:r>
              <a:rPr lang="en-US" b="1">
                <a:solidFill>
                  <a:srgbClr val="00B050"/>
                </a:solidFill>
              </a:rPr>
              <a:t>Both algorithms are ensemble methods based on decision trees.</a:t>
            </a:r>
          </a:p>
          <a:p>
            <a:pPr marL="285750" indent="-285750">
              <a:buFont typeface="Arial" panose="020B0604020202020204" pitchFamily="34" charset="0"/>
              <a:buChar char="•"/>
            </a:pPr>
            <a:r>
              <a:rPr lang="en-US" b="1">
                <a:solidFill>
                  <a:srgbClr val="00B050"/>
                </a:solidFill>
              </a:rPr>
              <a:t>Both aim to isolate every single point. </a:t>
            </a:r>
          </a:p>
          <a:p>
            <a:pPr marL="285750" indent="-285750">
              <a:buFont typeface="Arial" panose="020B0604020202020204" pitchFamily="34" charset="0"/>
              <a:buChar char="•"/>
            </a:pPr>
            <a:r>
              <a:rPr lang="en-US" b="1">
                <a:solidFill>
                  <a:srgbClr val="00B050"/>
                </a:solidFill>
              </a:rPr>
              <a:t>Ouliers tend to require less steps to get isolated.</a:t>
            </a:r>
          </a:p>
          <a:p>
            <a:endParaRPr lang="en-US"/>
          </a:p>
          <a:p>
            <a:pPr marL="285750" indent="-285750">
              <a:buFont typeface="Arial" panose="020B0604020202020204" pitchFamily="34" charset="0"/>
              <a:buChar char="•"/>
            </a:pPr>
            <a:r>
              <a:rPr lang="en-US" b="1">
                <a:solidFill>
                  <a:srgbClr val="FF0000"/>
                </a:solidFill>
              </a:rPr>
              <a:t>Isolation Forest (IF)</a:t>
            </a:r>
            <a:r>
              <a:rPr lang="en-US"/>
              <a:t> is open source (sklearn), whereas </a:t>
            </a:r>
            <a:r>
              <a:rPr lang="en-US" b="1">
                <a:solidFill>
                  <a:srgbClr val="00B050"/>
                </a:solidFill>
              </a:rPr>
              <a:t>AWS RRCF</a:t>
            </a:r>
            <a:r>
              <a:rPr lang="en-US"/>
              <a:t> is closed source (although look at </a:t>
            </a:r>
            <a:r>
              <a:rPr lang="en-US">
                <a:hlinkClick r:id="rId8"/>
              </a:rPr>
              <a:t>https://github.com/kLabUM/rrcf</a:t>
            </a:r>
            <a:r>
              <a:rPr lang="en-US"/>
              <a:t> )</a:t>
            </a:r>
          </a:p>
          <a:p>
            <a:pPr marL="285750" indent="-285750">
              <a:buFont typeface="Arial" panose="020B0604020202020204" pitchFamily="34" charset="0"/>
              <a:buChar char="•"/>
            </a:pPr>
            <a:r>
              <a:rPr lang="en-US" b="1">
                <a:solidFill>
                  <a:srgbClr val="00B050"/>
                </a:solidFill>
              </a:rPr>
              <a:t>RRCF</a:t>
            </a:r>
            <a:r>
              <a:rPr lang="en-US"/>
              <a:t> can work on </a:t>
            </a:r>
            <a:r>
              <a:rPr lang="en-US" b="1">
                <a:solidFill>
                  <a:srgbClr val="00B050"/>
                </a:solidFill>
              </a:rPr>
              <a:t>streams</a:t>
            </a:r>
            <a:r>
              <a:rPr lang="en-US"/>
              <a:t> (in streaming analytics service Kinesis Data Analytics) – it has partial_fit() method.</a:t>
            </a:r>
          </a:p>
          <a:p>
            <a:pPr marL="285750" indent="-285750">
              <a:buFont typeface="Arial" panose="020B0604020202020204" pitchFamily="34" charset="0"/>
              <a:buChar char="•"/>
            </a:pPr>
            <a:r>
              <a:rPr lang="en-US" b="1">
                <a:solidFill>
                  <a:srgbClr val="00B050"/>
                </a:solidFill>
              </a:rPr>
              <a:t>RRCF</a:t>
            </a:r>
            <a:r>
              <a:rPr lang="en-US"/>
              <a:t> is more scalable, can be parallelized between </a:t>
            </a:r>
            <a:r>
              <a:rPr lang="en-US" b="1">
                <a:solidFill>
                  <a:srgbClr val="00B050"/>
                </a:solidFill>
              </a:rPr>
              <a:t>multiple machines</a:t>
            </a:r>
            <a:r>
              <a:rPr lang="en-US"/>
              <a:t>. It also supports Pipe mode (streaming data via unix pipes) which makes it able to learn on much bigger data than what fits on disk</a:t>
            </a:r>
          </a:p>
          <a:p>
            <a:pPr marL="285750" indent="-285750">
              <a:buFont typeface="Arial" panose="020B0604020202020204" pitchFamily="34" charset="0"/>
              <a:buChar char="•"/>
            </a:pPr>
            <a:r>
              <a:rPr lang="en-US" b="1">
                <a:solidFill>
                  <a:srgbClr val="00B050"/>
                </a:solidFill>
              </a:rPr>
              <a:t>RRCF</a:t>
            </a:r>
            <a:r>
              <a:rPr lang="en-US"/>
              <a:t> performs better in </a:t>
            </a:r>
            <a:r>
              <a:rPr lang="en-US" b="1">
                <a:solidFill>
                  <a:srgbClr val="00B050"/>
                </a:solidFill>
              </a:rPr>
              <a:t>high-dimensional space</a:t>
            </a:r>
            <a:r>
              <a:rPr lang="en-US"/>
              <a:t> because it gives more weight to dimension with higher variance (according to SageMaker doc), while Isolation Forest samples at random</a:t>
            </a:r>
          </a:p>
          <a:p>
            <a:pPr marL="285750" indent="-285750">
              <a:buFont typeface="Arial" panose="020B0604020202020204" pitchFamily="34" charset="0"/>
              <a:buChar char="•"/>
            </a:pPr>
            <a:r>
              <a:rPr lang="en-US"/>
              <a:t>Anomaly score is calculated differently. </a:t>
            </a:r>
            <a:r>
              <a:rPr lang="en-US" b="1">
                <a:solidFill>
                  <a:srgbClr val="FF0000"/>
                </a:solidFill>
              </a:rPr>
              <a:t>IF</a:t>
            </a:r>
            <a:r>
              <a:rPr lang="en-US"/>
              <a:t>'s score is based on distance from the root node. </a:t>
            </a:r>
            <a:r>
              <a:rPr lang="en-US" b="1">
                <a:solidFill>
                  <a:srgbClr val="00B050"/>
                </a:solidFill>
              </a:rPr>
              <a:t>RRCF</a:t>
            </a:r>
            <a:r>
              <a:rPr lang="en-US"/>
              <a:t> is based on how much a new point changes the tree structure (i.e., shift in the tree size by including the new point). This makes </a:t>
            </a:r>
            <a:r>
              <a:rPr lang="en-US" b="1">
                <a:solidFill>
                  <a:srgbClr val="00B050"/>
                </a:solidFill>
              </a:rPr>
              <a:t>RRCF</a:t>
            </a:r>
            <a:r>
              <a:rPr lang="en-US"/>
              <a:t> less sensitive to the sample size</a:t>
            </a:r>
          </a:p>
        </p:txBody>
      </p:sp>
      <p:pic>
        <p:nvPicPr>
          <p:cNvPr id="4" name="Picture 3">
            <a:extLst>
              <a:ext uri="{FF2B5EF4-FFF2-40B4-BE49-F238E27FC236}">
                <a16:creationId xmlns:a16="http://schemas.microsoft.com/office/drawing/2014/main" id="{0C9D4482-7883-3F42-9403-107DD9199C72}"/>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530713" y="2474895"/>
            <a:ext cx="2960502" cy="1336115"/>
          </a:xfrm>
          <a:prstGeom prst="rect">
            <a:avLst/>
          </a:prstGeom>
        </p:spPr>
      </p:pic>
      <p:pic>
        <p:nvPicPr>
          <p:cNvPr id="5" name="Picture 4">
            <a:extLst>
              <a:ext uri="{FF2B5EF4-FFF2-40B4-BE49-F238E27FC236}">
                <a16:creationId xmlns:a16="http://schemas.microsoft.com/office/drawing/2014/main" id="{199D99E7-AEC1-3346-961B-8C88C574F4B2}"/>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rot="5400000">
            <a:off x="10707415" y="2883463"/>
            <a:ext cx="1161479" cy="570991"/>
          </a:xfrm>
          <a:prstGeom prst="rect">
            <a:avLst/>
          </a:prstGeom>
        </p:spPr>
      </p:pic>
      <p:sp>
        <p:nvSpPr>
          <p:cNvPr id="6" name="Down Arrow 5">
            <a:extLst>
              <a:ext uri="{FF2B5EF4-FFF2-40B4-BE49-F238E27FC236}">
                <a16:creationId xmlns:a16="http://schemas.microsoft.com/office/drawing/2014/main" id="{194D20D2-AE4C-3040-B2A6-830E5906619C}"/>
              </a:ext>
            </a:extLst>
          </p:cNvPr>
          <p:cNvSpPr/>
          <p:nvPr/>
        </p:nvSpPr>
        <p:spPr>
          <a:xfrm rot="981159">
            <a:off x="11275244" y="1813300"/>
            <a:ext cx="165093" cy="89890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D9D310B-7441-AA43-B898-0120AE3B18A3}"/>
              </a:ext>
            </a:extLst>
          </p:cNvPr>
          <p:cNvSpPr txBox="1"/>
          <p:nvPr/>
        </p:nvSpPr>
        <p:spPr>
          <a:xfrm>
            <a:off x="11002659" y="1500463"/>
            <a:ext cx="1084881" cy="307777"/>
          </a:xfrm>
          <a:prstGeom prst="rect">
            <a:avLst/>
          </a:prstGeom>
          <a:noFill/>
        </p:spPr>
        <p:txBody>
          <a:bodyPr wrap="square" rtlCol="0">
            <a:spAutoFit/>
          </a:bodyPr>
          <a:lstStyle/>
          <a:p>
            <a:pPr algn="ctr"/>
            <a:r>
              <a:rPr lang="en-US"/>
              <a:t>Anomaly</a:t>
            </a:r>
          </a:p>
        </p:txBody>
      </p:sp>
    </p:spTree>
    <p:extLst>
      <p:ext uri="{BB962C8B-B14F-4D97-AF65-F5344CB8AC3E}">
        <p14:creationId xmlns:p14="http://schemas.microsoft.com/office/powerpoint/2010/main" val="3804184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71089" y="33930"/>
            <a:ext cx="6244392" cy="598948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i="0" u="none" strike="noStrike" cap="none" dirty="0">
                <a:solidFill>
                  <a:srgbClr val="FF0000"/>
                </a:solidFill>
                <a:latin typeface="Calibri"/>
                <a:ea typeface="Calibri"/>
                <a:cs typeface="Calibri"/>
                <a:sym typeface="Calibri"/>
              </a:rPr>
              <a:t>ROC Curve</a:t>
            </a:r>
            <a:r>
              <a:rPr lang="en-US" sz="2800" b="1" i="0" u="none" strike="noStrike" cap="none" dirty="0">
                <a:solidFill>
                  <a:schemeClr val="accent2"/>
                </a:solidFill>
                <a:latin typeface="Calibri"/>
                <a:ea typeface="Calibri"/>
                <a:cs typeface="Calibri"/>
                <a:sym typeface="Calibri"/>
              </a:rPr>
              <a:t> &amp; Precision-Recall Curve</a:t>
            </a:r>
            <a:endParaRPr sz="2800" dirty="0">
              <a:solidFill>
                <a:schemeClr val="accent2"/>
              </a:solidFill>
            </a:endParaRPr>
          </a:p>
          <a:p>
            <a:pPr marL="0" marR="0" lvl="0" indent="0" algn="l" rtl="0">
              <a:spcBef>
                <a:spcPts val="0"/>
              </a:spcBef>
              <a:spcAft>
                <a:spcPts val="0"/>
              </a:spcAft>
              <a:buNone/>
            </a:pPr>
            <a:endParaRPr sz="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rgbClr val="FF0000"/>
                </a:solidFill>
                <a:latin typeface="Calibri"/>
                <a:ea typeface="Calibri"/>
                <a:cs typeface="Calibri"/>
                <a:sym typeface="Calibri"/>
              </a:rPr>
              <a:t>Receiver Operating Characteristic</a:t>
            </a:r>
            <a:r>
              <a:rPr lang="en-US" sz="1600" dirty="0">
                <a:solidFill>
                  <a:schemeClr val="dk1"/>
                </a:solidFill>
                <a:latin typeface="Calibri"/>
                <a:ea typeface="Calibri"/>
                <a:cs typeface="Calibri"/>
                <a:sym typeface="Calibri"/>
              </a:rPr>
              <a:t> (</a:t>
            </a:r>
            <a:r>
              <a:rPr lang="en-US" sz="1600" b="1" dirty="0">
                <a:solidFill>
                  <a:srgbClr val="0070C0"/>
                </a:solidFill>
                <a:latin typeface="Calibri"/>
                <a:ea typeface="Calibri"/>
                <a:cs typeface="Calibri"/>
                <a:sym typeface="Calibri"/>
              </a:rPr>
              <a:t>ROC</a:t>
            </a:r>
            <a:r>
              <a:rPr lang="en-US" sz="1600" dirty="0">
                <a:solidFill>
                  <a:schemeClr val="dk1"/>
                </a:solidFill>
                <a:latin typeface="Calibri"/>
                <a:ea typeface="Calibri"/>
                <a:cs typeface="Calibri"/>
                <a:sym typeface="Calibri"/>
              </a:rPr>
              <a:t>) curves for a binary classifier:</a:t>
            </a:r>
          </a:p>
          <a:p>
            <a:pPr marL="0" marR="0" lvl="0" indent="0" algn="l" rtl="0">
              <a:spcBef>
                <a:spcPts val="0"/>
              </a:spcBef>
              <a:spcAft>
                <a:spcPts val="0"/>
              </a:spcAft>
              <a:buNone/>
            </a:pPr>
            <a:endParaRPr lang="en-US" sz="800" dirty="0">
              <a:solidFill>
                <a:schemeClr val="dk1"/>
              </a:solidFill>
              <a:latin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cs typeface="Calibri"/>
                <a:sym typeface="Calibri"/>
              </a:rPr>
              <a:t>    </a:t>
            </a:r>
            <a:r>
              <a:rPr lang="en-US" sz="1600" b="1" dirty="0">
                <a:solidFill>
                  <a:srgbClr val="0070C0"/>
                </a:solidFill>
                <a:latin typeface="Calibri"/>
                <a:cs typeface="Calibri"/>
                <a:sym typeface="Calibri"/>
              </a:rPr>
              <a:t>True Positive Rate (TPR)</a:t>
            </a:r>
            <a:r>
              <a:rPr lang="en-US" sz="1600" dirty="0">
                <a:solidFill>
                  <a:schemeClr val="dk1"/>
                </a:solidFill>
                <a:latin typeface="Calibri"/>
                <a:cs typeface="Calibri"/>
                <a:sym typeface="Calibri"/>
              </a:rPr>
              <a:t>   vs   </a:t>
            </a:r>
            <a:r>
              <a:rPr lang="en-US" sz="1600" b="1" dirty="0">
                <a:solidFill>
                  <a:srgbClr val="0070C0"/>
                </a:solidFill>
                <a:latin typeface="Calibri"/>
                <a:cs typeface="Calibri"/>
                <a:sym typeface="Calibri"/>
              </a:rPr>
              <a:t>False Positive Rate (FPR)</a:t>
            </a:r>
          </a:p>
          <a:p>
            <a:pPr lvl="0"/>
            <a:r>
              <a:rPr lang="en-US" sz="1600" b="1" dirty="0">
                <a:solidFill>
                  <a:srgbClr val="0070C0"/>
                </a:solidFill>
                <a:latin typeface="Calibri"/>
                <a:cs typeface="Calibri"/>
                <a:sym typeface="Calibri"/>
              </a:rPr>
              <a:t>                            </a:t>
            </a:r>
            <a:r>
              <a:rPr lang="en-US" sz="1600" b="1" dirty="0">
                <a:solidFill>
                  <a:srgbClr val="FF0000"/>
                </a:solidFill>
                <a:ea typeface="Calibri"/>
                <a:cs typeface="Calibri"/>
                <a:sym typeface="Calibri"/>
              </a:rPr>
              <a:t>at various threshold settings</a:t>
            </a:r>
            <a:r>
              <a:rPr lang="en-US" sz="1600" dirty="0">
                <a:solidFill>
                  <a:schemeClr val="dk1"/>
                </a:solidFill>
                <a:ea typeface="Calibri"/>
                <a:cs typeface="Calibri"/>
                <a:sym typeface="Calibri"/>
              </a:rPr>
              <a:t>.</a:t>
            </a:r>
          </a:p>
          <a:p>
            <a:pPr marL="0" marR="0" lvl="0" indent="0" algn="l" rtl="0">
              <a:spcBef>
                <a:spcPts val="0"/>
              </a:spcBef>
              <a:spcAft>
                <a:spcPts val="0"/>
              </a:spcAft>
              <a:buNone/>
            </a:pPr>
            <a:endParaRPr sz="800" dirty="0">
              <a:solidFill>
                <a:schemeClr val="dk1"/>
              </a:solidFill>
              <a:latin typeface="Calibri"/>
              <a:ea typeface="Calibri"/>
              <a:cs typeface="Calibri"/>
              <a:sym typeface="Calibri"/>
            </a:endParaRPr>
          </a:p>
          <a:p>
            <a:r>
              <a:rPr lang="en-US" sz="1600" dirty="0">
                <a:solidFill>
                  <a:schemeClr val="dk1"/>
                </a:solidFill>
                <a:ea typeface="Calibri"/>
                <a:cs typeface="Calibri"/>
                <a:sym typeface="Calibri"/>
              </a:rPr>
              <a:t>ROC curve was first developed by radar engineers during </a:t>
            </a:r>
            <a:r>
              <a:rPr lang="en-US" sz="1600" b="1" dirty="0">
                <a:solidFill>
                  <a:srgbClr val="0070C0"/>
                </a:solidFill>
                <a:ea typeface="Calibri"/>
                <a:cs typeface="Calibri"/>
                <a:sym typeface="Calibri"/>
              </a:rPr>
              <a:t>World War II</a:t>
            </a:r>
            <a:r>
              <a:rPr lang="en-US" sz="1600" dirty="0">
                <a:solidFill>
                  <a:schemeClr val="dk1"/>
                </a:solidFill>
                <a:ea typeface="Calibri"/>
                <a:cs typeface="Calibri"/>
                <a:sym typeface="Calibri"/>
              </a:rPr>
              <a:t>  </a:t>
            </a:r>
          </a:p>
          <a:p>
            <a:r>
              <a:rPr lang="en-US" sz="1600" dirty="0">
                <a:solidFill>
                  <a:schemeClr val="dk1"/>
                </a:solidFill>
                <a:ea typeface="Calibri"/>
                <a:cs typeface="Calibri"/>
                <a:sym typeface="Calibri"/>
              </a:rPr>
              <a:t>for quantifying the quality of detection of enemy airplanes.</a:t>
            </a:r>
          </a:p>
          <a:p>
            <a:pPr lvl="0"/>
            <a:r>
              <a:rPr lang="en-US" sz="1600" dirty="0">
                <a:solidFill>
                  <a:schemeClr val="dk1"/>
                </a:solidFill>
                <a:latin typeface="Calibri"/>
                <a:ea typeface="Calibri"/>
                <a:cs typeface="Calibri"/>
                <a:sym typeface="Calibri"/>
              </a:rPr>
              <a:t>    TPR  = REC = </a:t>
            </a:r>
            <a:r>
              <a:rPr lang="en-US" sz="1600" b="1" dirty="0">
                <a:solidFill>
                  <a:srgbClr val="0070C0"/>
                </a:solidFill>
                <a:latin typeface="Calibri"/>
                <a:ea typeface="Calibri"/>
                <a:cs typeface="Calibri"/>
                <a:sym typeface="Calibri"/>
              </a:rPr>
              <a:t>Recall or Sensitivity</a:t>
            </a:r>
            <a:r>
              <a:rPr lang="en-US" sz="1600" dirty="0">
                <a:solidFill>
                  <a:schemeClr val="dk1"/>
                </a:solidFill>
                <a:latin typeface="Calibri"/>
                <a:ea typeface="Calibri"/>
                <a:cs typeface="Calibri"/>
                <a:sym typeface="Calibri"/>
              </a:rPr>
              <a:t>  =  </a:t>
            </a:r>
            <a:r>
              <a:rPr lang="en-US" sz="1600" dirty="0">
                <a:solidFill>
                  <a:schemeClr val="dk1"/>
                </a:solidFill>
                <a:ea typeface="Calibri"/>
                <a:cs typeface="Calibri"/>
                <a:sym typeface="Calibri"/>
              </a:rPr>
              <a:t>TP/P  =  TP / (TP + FN) </a:t>
            </a:r>
          </a:p>
          <a:p>
            <a:pPr lvl="0"/>
            <a:r>
              <a:rPr lang="en-US" sz="1600" dirty="0">
                <a:solidFill>
                  <a:srgbClr val="00B050"/>
                </a:solidFill>
                <a:ea typeface="Calibri"/>
                <a:cs typeface="Calibri"/>
                <a:sym typeface="Calibri"/>
              </a:rPr>
              <a:t>                    ( planes classified as planes / all planes' events)</a:t>
            </a:r>
          </a:p>
          <a:p>
            <a:pPr lvl="0"/>
            <a:r>
              <a:rPr lang="en-US" sz="1600" dirty="0">
                <a:solidFill>
                  <a:schemeClr val="dk1"/>
                </a:solidFill>
                <a:latin typeface="Calibri"/>
                <a:ea typeface="Calibri"/>
                <a:cs typeface="Calibri"/>
                <a:sym typeface="Calibri"/>
              </a:rPr>
              <a:t>    FPR = </a:t>
            </a:r>
            <a:r>
              <a:rPr lang="en-US" sz="1600" b="1" dirty="0">
                <a:solidFill>
                  <a:srgbClr val="0070C0"/>
                </a:solidFill>
                <a:latin typeface="Calibri"/>
                <a:ea typeface="Calibri"/>
                <a:cs typeface="Calibri"/>
                <a:sym typeface="Calibri"/>
              </a:rPr>
              <a:t>False Positive Rate</a:t>
            </a:r>
            <a:r>
              <a:rPr lang="en-US" sz="1600" dirty="0">
                <a:solidFill>
                  <a:schemeClr val="dk1"/>
                </a:solidFill>
                <a:latin typeface="Calibri"/>
                <a:ea typeface="Calibri"/>
                <a:cs typeface="Calibri"/>
                <a:sym typeface="Calibri"/>
              </a:rPr>
              <a:t> =</a:t>
            </a:r>
            <a:r>
              <a:rPr lang="en-US" sz="1600" b="1" dirty="0">
                <a:solidFill>
                  <a:srgbClr val="0070C0"/>
                </a:solidFill>
                <a:latin typeface="Calibri"/>
                <a:ea typeface="Calibri"/>
                <a:cs typeface="Calibri"/>
                <a:sym typeface="Calibri"/>
              </a:rPr>
              <a:t> fall-out</a:t>
            </a:r>
            <a:r>
              <a:rPr lang="en-US" sz="1600" dirty="0">
                <a:solidFill>
                  <a:schemeClr val="dk1"/>
                </a:solidFill>
                <a:ea typeface="Calibri"/>
                <a:cs typeface="Calibri"/>
                <a:sym typeface="Calibri"/>
              </a:rPr>
              <a:t>  =  FP / N  =  FP / (FP + TN)</a:t>
            </a:r>
          </a:p>
          <a:p>
            <a:pPr lvl="0"/>
            <a:r>
              <a:rPr lang="en-US" sz="1600" dirty="0">
                <a:solidFill>
                  <a:srgbClr val="00B050"/>
                </a:solidFill>
                <a:latin typeface="Calibri"/>
                <a:ea typeface="Calibri"/>
                <a:cs typeface="Calibri"/>
                <a:sym typeface="Calibri"/>
              </a:rPr>
              <a:t>                    ( noise classified as planes / all noise events )</a:t>
            </a:r>
          </a:p>
          <a:p>
            <a:pPr lvl="0"/>
            <a:r>
              <a:rPr lang="en-US" sz="1600" dirty="0">
                <a:solidFill>
                  <a:schemeClr val="dk1"/>
                </a:solidFill>
                <a:latin typeface="Calibri"/>
                <a:ea typeface="Calibri"/>
                <a:cs typeface="Calibri"/>
                <a:sym typeface="Calibri"/>
              </a:rPr>
              <a:t>    PRE = </a:t>
            </a:r>
            <a:r>
              <a:rPr lang="en-US" sz="1600" b="1" dirty="0">
                <a:solidFill>
                  <a:srgbClr val="0070C0"/>
                </a:solidFill>
                <a:latin typeface="Calibri"/>
                <a:ea typeface="Calibri"/>
                <a:cs typeface="Calibri"/>
                <a:sym typeface="Calibri"/>
              </a:rPr>
              <a:t>Precision</a:t>
            </a:r>
            <a:r>
              <a:rPr lang="en-US" sz="1600" dirty="0">
                <a:solidFill>
                  <a:schemeClr val="dk1"/>
                </a:solidFill>
                <a:latin typeface="Calibri"/>
                <a:ea typeface="Calibri"/>
                <a:cs typeface="Calibri"/>
                <a:sym typeface="Calibri"/>
              </a:rPr>
              <a:t> = TP/(TP+FP)</a:t>
            </a:r>
          </a:p>
          <a:p>
            <a:pPr lvl="0"/>
            <a:r>
              <a:rPr lang="en-US" sz="1600" dirty="0">
                <a:solidFill>
                  <a:schemeClr val="dk1"/>
                </a:solidFill>
                <a:ea typeface="Calibri"/>
                <a:cs typeface="Calibri"/>
                <a:sym typeface="Calibri"/>
              </a:rPr>
              <a:t> </a:t>
            </a:r>
            <a:r>
              <a:rPr lang="en-US" sz="1600" dirty="0">
                <a:solidFill>
                  <a:srgbClr val="00B050"/>
                </a:solidFill>
                <a:ea typeface="Calibri"/>
                <a:cs typeface="Calibri"/>
                <a:sym typeface="Calibri"/>
              </a:rPr>
              <a:t>                   ( planes classified as planes / all events classified as planes)</a:t>
            </a:r>
          </a:p>
          <a:p>
            <a:r>
              <a:rPr lang="en-US" sz="1600" dirty="0">
                <a:solidFill>
                  <a:schemeClr val="dk1"/>
                </a:solidFill>
                <a:ea typeface="Calibri"/>
                <a:cs typeface="Calibri"/>
                <a:sym typeface="Calibri"/>
              </a:rPr>
              <a:t>    TNR = SPC = </a:t>
            </a:r>
            <a:r>
              <a:rPr lang="en-US" sz="1600" b="1" dirty="0">
                <a:solidFill>
                  <a:srgbClr val="0070C0"/>
                </a:solidFill>
                <a:ea typeface="Calibri"/>
                <a:cs typeface="Calibri"/>
                <a:sym typeface="Calibri"/>
              </a:rPr>
              <a:t>Specificity</a:t>
            </a:r>
            <a:r>
              <a:rPr lang="en-US" sz="1600" dirty="0">
                <a:solidFill>
                  <a:schemeClr val="dk1"/>
                </a:solidFill>
                <a:ea typeface="Calibri"/>
                <a:cs typeface="Calibri"/>
                <a:sym typeface="Calibri"/>
              </a:rPr>
              <a:t> = TN/N  =  TN/(FP+TN)</a:t>
            </a:r>
          </a:p>
          <a:p>
            <a:pPr lvl="0"/>
            <a:r>
              <a:rPr lang="en-US" sz="1600" dirty="0">
                <a:solidFill>
                  <a:srgbClr val="00B050"/>
                </a:solidFill>
                <a:ea typeface="Calibri"/>
                <a:cs typeface="Calibri"/>
                <a:sym typeface="Calibri"/>
              </a:rPr>
              <a:t>                    (True Negative Rate)</a:t>
            </a:r>
          </a:p>
          <a:p>
            <a:pPr lvl="0"/>
            <a:r>
              <a:rPr lang="en-US" dirty="0">
                <a:solidFill>
                  <a:srgbClr val="00B050"/>
                </a:solidFill>
                <a:ea typeface="Calibri"/>
                <a:cs typeface="Calibri"/>
                <a:sym typeface="Calibri"/>
              </a:rPr>
              <a:t>-</a:t>
            </a:r>
            <a:r>
              <a:rPr lang="en-US" dirty="0">
                <a:solidFill>
                  <a:schemeClr val="dk1"/>
                </a:solidFill>
                <a:ea typeface="Calibri"/>
                <a:cs typeface="Calibri"/>
                <a:sym typeface="Calibri"/>
              </a:rPr>
              <a:t>-------------------------------------------------------------------------------</a:t>
            </a:r>
            <a:endParaRPr lang="en-US" dirty="0"/>
          </a:p>
          <a:p>
            <a:pPr marL="0" marR="0" lvl="0" indent="0" algn="l" rtl="0">
              <a:spcBef>
                <a:spcPts val="0"/>
              </a:spcBef>
              <a:spcAft>
                <a:spcPts val="0"/>
              </a:spcAft>
              <a:buNone/>
            </a:pPr>
            <a:r>
              <a:rPr lang="en-US" sz="2800" b="1" dirty="0">
                <a:solidFill>
                  <a:schemeClr val="accent2"/>
                </a:solidFill>
              </a:rPr>
              <a:t>AUC = Area Under the Curve</a:t>
            </a:r>
            <a:endParaRPr sz="2800" b="1" dirty="0">
              <a:solidFill>
                <a:schemeClr val="accent2"/>
              </a:solidFill>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Simply the area under the ROC curve (1 = very good, 0.5 = bad)</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t>
            </a:r>
            <a:endParaRPr dirty="0"/>
          </a:p>
          <a:p>
            <a:pPr lvl="0"/>
            <a:r>
              <a:rPr lang="en-US" sz="2800" b="1" dirty="0">
                <a:solidFill>
                  <a:schemeClr val="accent2"/>
                </a:solidFill>
                <a:latin typeface="Calibri"/>
                <a:cs typeface="Calibri"/>
                <a:sym typeface="Calibri"/>
              </a:rPr>
              <a:t>F1 Score</a:t>
            </a:r>
            <a:r>
              <a:rPr lang="en-US" sz="1600" dirty="0">
                <a:solidFill>
                  <a:schemeClr val="dk1"/>
                </a:solidFill>
                <a:latin typeface="Calibri"/>
                <a:ea typeface="Calibri"/>
                <a:cs typeface="Calibri"/>
                <a:sym typeface="Calibri"/>
              </a:rPr>
              <a:t> - a single number evaluation metric</a:t>
            </a:r>
            <a:r>
              <a:rPr lang="en-US" sz="1600" dirty="0">
                <a:solidFill>
                  <a:schemeClr val="dk1"/>
                </a:solidFill>
                <a:ea typeface="Calibri"/>
                <a:cs typeface="Calibri"/>
                <a:sym typeface="Calibri"/>
              </a:rPr>
              <a:t>, harmonic average </a:t>
            </a:r>
          </a:p>
          <a:p>
            <a:pPr lvl="0"/>
            <a:r>
              <a:rPr lang="en-US" sz="1600" dirty="0">
                <a:solidFill>
                  <a:schemeClr val="dk1"/>
                </a:solidFill>
                <a:ea typeface="Calibri"/>
                <a:cs typeface="Calibri"/>
                <a:sym typeface="Calibri"/>
              </a:rPr>
              <a:t>of the </a:t>
            </a:r>
            <a:r>
              <a:rPr lang="en-US" sz="1600" b="1" dirty="0">
                <a:solidFill>
                  <a:srgbClr val="0070C0"/>
                </a:solidFill>
                <a:ea typeface="Calibri"/>
                <a:cs typeface="Calibri"/>
                <a:sym typeface="Calibri"/>
              </a:rPr>
              <a:t>precision</a:t>
            </a:r>
            <a:r>
              <a:rPr lang="en-US" sz="1600" dirty="0">
                <a:solidFill>
                  <a:schemeClr val="dk1"/>
                </a:solidFill>
                <a:ea typeface="Calibri"/>
                <a:cs typeface="Calibri"/>
                <a:sym typeface="Calibri"/>
              </a:rPr>
              <a:t> and </a:t>
            </a:r>
            <a:r>
              <a:rPr lang="en-US" sz="1600" b="1" dirty="0">
                <a:solidFill>
                  <a:srgbClr val="0070C0"/>
                </a:solidFill>
                <a:ea typeface="Calibri"/>
                <a:cs typeface="Calibri"/>
                <a:sym typeface="Calibri"/>
              </a:rPr>
              <a:t>recall</a:t>
            </a:r>
            <a:r>
              <a:rPr lang="en-US" sz="1600" b="1" dirty="0">
                <a:solidFill>
                  <a:schemeClr val="dk1"/>
                </a:solidFill>
                <a:ea typeface="Calibri"/>
                <a:cs typeface="Calibri"/>
                <a:sym typeface="Calibri"/>
              </a:rPr>
              <a:t> </a:t>
            </a:r>
            <a:r>
              <a:rPr lang="en-US" sz="1600" dirty="0">
                <a:solidFill>
                  <a:schemeClr val="dk1"/>
                </a:solidFill>
                <a:ea typeface="Calibri"/>
                <a:cs typeface="Calibri"/>
                <a:sym typeface="Calibri"/>
              </a:rPr>
              <a:t>:</a:t>
            </a:r>
            <a:endParaRPr sz="1600" dirty="0"/>
          </a:p>
        </p:txBody>
      </p:sp>
      <p:pic>
        <p:nvPicPr>
          <p:cNvPr id="2" name="Picture 1">
            <a:extLst>
              <a:ext uri="{FF2B5EF4-FFF2-40B4-BE49-F238E27FC236}">
                <a16:creationId xmlns:a16="http://schemas.microsoft.com/office/drawing/2014/main" id="{0814D7FC-09D8-824B-89D7-7C2020963B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38885" y="966111"/>
            <a:ext cx="2979905" cy="2850776"/>
          </a:xfrm>
          <a:prstGeom prst="rect">
            <a:avLst/>
          </a:prstGeom>
        </p:spPr>
      </p:pic>
      <p:sp>
        <p:nvSpPr>
          <p:cNvPr id="5" name="TextBox 4">
            <a:extLst>
              <a:ext uri="{FF2B5EF4-FFF2-40B4-BE49-F238E27FC236}">
                <a16:creationId xmlns:a16="http://schemas.microsoft.com/office/drawing/2014/main" id="{A5820A35-4F3A-ED4B-8ED0-679A3476A85F}"/>
              </a:ext>
            </a:extLst>
          </p:cNvPr>
          <p:cNvSpPr txBox="1"/>
          <p:nvPr/>
        </p:nvSpPr>
        <p:spPr>
          <a:xfrm>
            <a:off x="7122681" y="2558890"/>
            <a:ext cx="1858617" cy="276999"/>
          </a:xfrm>
          <a:prstGeom prst="rect">
            <a:avLst/>
          </a:prstGeom>
          <a:solidFill>
            <a:schemeClr val="accent4">
              <a:lumMod val="20000"/>
              <a:lumOff val="80000"/>
            </a:schemeClr>
          </a:solidFill>
        </p:spPr>
        <p:txBody>
          <a:bodyPr wrap="square" rtlCol="0">
            <a:spAutoFit/>
          </a:bodyPr>
          <a:lstStyle/>
          <a:p>
            <a:r>
              <a:rPr lang="en-US" sz="1200" dirty="0"/>
              <a:t>High Precision, Low Recall</a:t>
            </a:r>
          </a:p>
        </p:txBody>
      </p:sp>
      <p:sp>
        <p:nvSpPr>
          <p:cNvPr id="8" name="TextBox 7">
            <a:extLst>
              <a:ext uri="{FF2B5EF4-FFF2-40B4-BE49-F238E27FC236}">
                <a16:creationId xmlns:a16="http://schemas.microsoft.com/office/drawing/2014/main" id="{D0A59F50-3303-0144-850E-C3279D99EDDC}"/>
              </a:ext>
            </a:extLst>
          </p:cNvPr>
          <p:cNvSpPr txBox="1"/>
          <p:nvPr/>
        </p:nvSpPr>
        <p:spPr>
          <a:xfrm>
            <a:off x="7122680" y="3213471"/>
            <a:ext cx="1858617" cy="276999"/>
          </a:xfrm>
          <a:prstGeom prst="rect">
            <a:avLst/>
          </a:prstGeom>
          <a:solidFill>
            <a:schemeClr val="accent4">
              <a:lumMod val="20000"/>
              <a:lumOff val="80000"/>
            </a:schemeClr>
          </a:solidFill>
        </p:spPr>
        <p:txBody>
          <a:bodyPr wrap="square" rtlCol="0">
            <a:spAutoFit/>
          </a:bodyPr>
          <a:lstStyle/>
          <a:p>
            <a:r>
              <a:rPr lang="en-US" sz="1200" dirty="0"/>
              <a:t>Low Precision, High Recall</a:t>
            </a:r>
          </a:p>
        </p:txBody>
      </p:sp>
      <p:sp>
        <p:nvSpPr>
          <p:cNvPr id="6" name="Right Arrow 5">
            <a:extLst>
              <a:ext uri="{FF2B5EF4-FFF2-40B4-BE49-F238E27FC236}">
                <a16:creationId xmlns:a16="http://schemas.microsoft.com/office/drawing/2014/main" id="{0AE65013-4176-C04A-BA97-C4EAF273D276}"/>
              </a:ext>
            </a:extLst>
          </p:cNvPr>
          <p:cNvSpPr/>
          <p:nvPr/>
        </p:nvSpPr>
        <p:spPr>
          <a:xfrm rot="993956">
            <a:off x="8974104" y="2683707"/>
            <a:ext cx="426419" cy="1621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9693566B-D3CC-5345-A1E8-D2DA13F9E162}"/>
              </a:ext>
            </a:extLst>
          </p:cNvPr>
          <p:cNvSpPr/>
          <p:nvPr/>
        </p:nvSpPr>
        <p:spPr>
          <a:xfrm rot="20039750">
            <a:off x="8994118" y="3173023"/>
            <a:ext cx="423508" cy="169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CC71B03-58EB-5D4E-9708-43A754421C93}"/>
              </a:ext>
            </a:extLst>
          </p:cNvPr>
          <p:cNvCxnSpPr>
            <a:cxnSpLocks/>
          </p:cNvCxnSpPr>
          <p:nvPr/>
        </p:nvCxnSpPr>
        <p:spPr>
          <a:xfrm>
            <a:off x="6388500" y="46353"/>
            <a:ext cx="0" cy="6751448"/>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B6C81F0-62C3-8E45-95A5-23522F707AD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02745" y="3999861"/>
            <a:ext cx="5327475" cy="2689412"/>
          </a:xfrm>
          <a:prstGeom prst="rect">
            <a:avLst/>
          </a:prstGeom>
        </p:spPr>
      </p:pic>
      <p:sp>
        <p:nvSpPr>
          <p:cNvPr id="4" name="TextBox 3">
            <a:extLst>
              <a:ext uri="{FF2B5EF4-FFF2-40B4-BE49-F238E27FC236}">
                <a16:creationId xmlns:a16="http://schemas.microsoft.com/office/drawing/2014/main" id="{8771AF10-28D8-9F40-AE11-3D955B9498E7}"/>
              </a:ext>
            </a:extLst>
          </p:cNvPr>
          <p:cNvSpPr txBox="1"/>
          <p:nvPr/>
        </p:nvSpPr>
        <p:spPr>
          <a:xfrm>
            <a:off x="7818197" y="4846185"/>
            <a:ext cx="1089212" cy="646331"/>
          </a:xfrm>
          <a:prstGeom prst="rect">
            <a:avLst/>
          </a:prstGeom>
          <a:noFill/>
        </p:spPr>
        <p:txBody>
          <a:bodyPr wrap="square" rtlCol="0">
            <a:spAutoFit/>
          </a:bodyPr>
          <a:lstStyle/>
          <a:p>
            <a:r>
              <a:rPr lang="en-US" dirty="0"/>
              <a:t>ROC</a:t>
            </a:r>
          </a:p>
          <a:p>
            <a:r>
              <a:rPr lang="en-US" dirty="0"/>
              <a:t>Curve</a:t>
            </a:r>
          </a:p>
        </p:txBody>
      </p:sp>
      <p:sp>
        <p:nvSpPr>
          <p:cNvPr id="7" name="TextBox 6">
            <a:extLst>
              <a:ext uri="{FF2B5EF4-FFF2-40B4-BE49-F238E27FC236}">
                <a16:creationId xmlns:a16="http://schemas.microsoft.com/office/drawing/2014/main" id="{6A274A43-2460-0F4C-AA71-4A5D0492FF28}"/>
              </a:ext>
            </a:extLst>
          </p:cNvPr>
          <p:cNvSpPr txBox="1"/>
          <p:nvPr/>
        </p:nvSpPr>
        <p:spPr>
          <a:xfrm>
            <a:off x="10108679" y="4846185"/>
            <a:ext cx="1391616" cy="923330"/>
          </a:xfrm>
          <a:prstGeom prst="rect">
            <a:avLst/>
          </a:prstGeom>
          <a:noFill/>
        </p:spPr>
        <p:txBody>
          <a:bodyPr wrap="square" rtlCol="0">
            <a:spAutoFit/>
          </a:bodyPr>
          <a:lstStyle/>
          <a:p>
            <a:r>
              <a:rPr lang="en-US" dirty="0"/>
              <a:t>Precision-Recall </a:t>
            </a:r>
          </a:p>
          <a:p>
            <a:r>
              <a:rPr lang="en-US" dirty="0"/>
              <a:t>Curve</a:t>
            </a:r>
          </a:p>
        </p:txBody>
      </p:sp>
      <p:sp>
        <p:nvSpPr>
          <p:cNvPr id="9" name="TextBox 8">
            <a:extLst>
              <a:ext uri="{FF2B5EF4-FFF2-40B4-BE49-F238E27FC236}">
                <a16:creationId xmlns:a16="http://schemas.microsoft.com/office/drawing/2014/main" id="{F7824489-5BB9-F74D-8592-EA7D0BAD26C8}"/>
              </a:ext>
            </a:extLst>
          </p:cNvPr>
          <p:cNvSpPr txBox="1"/>
          <p:nvPr/>
        </p:nvSpPr>
        <p:spPr>
          <a:xfrm>
            <a:off x="8552082" y="4225255"/>
            <a:ext cx="914400" cy="230832"/>
          </a:xfrm>
          <a:prstGeom prst="rect">
            <a:avLst/>
          </a:prstGeom>
          <a:noFill/>
        </p:spPr>
        <p:txBody>
          <a:bodyPr wrap="square" rtlCol="0">
            <a:spAutoFit/>
          </a:bodyPr>
          <a:lstStyle/>
          <a:p>
            <a:r>
              <a:rPr lang="en-US" sz="900" b="1" dirty="0"/>
              <a:t>Low Threshold</a:t>
            </a:r>
          </a:p>
        </p:txBody>
      </p:sp>
      <p:sp>
        <p:nvSpPr>
          <p:cNvPr id="14" name="TextBox 13">
            <a:extLst>
              <a:ext uri="{FF2B5EF4-FFF2-40B4-BE49-F238E27FC236}">
                <a16:creationId xmlns:a16="http://schemas.microsoft.com/office/drawing/2014/main" id="{13DD589D-266C-6547-AFFF-F661F1CA7BE7}"/>
              </a:ext>
            </a:extLst>
          </p:cNvPr>
          <p:cNvSpPr txBox="1"/>
          <p:nvPr/>
        </p:nvSpPr>
        <p:spPr>
          <a:xfrm>
            <a:off x="7242071" y="6023419"/>
            <a:ext cx="914400" cy="230832"/>
          </a:xfrm>
          <a:prstGeom prst="rect">
            <a:avLst/>
          </a:prstGeom>
          <a:noFill/>
        </p:spPr>
        <p:txBody>
          <a:bodyPr wrap="square" rtlCol="0">
            <a:spAutoFit/>
          </a:bodyPr>
          <a:lstStyle/>
          <a:p>
            <a:r>
              <a:rPr lang="en-US" sz="900" b="1" dirty="0"/>
              <a:t>High Threshold</a:t>
            </a:r>
          </a:p>
        </p:txBody>
      </p:sp>
      <p:sp>
        <p:nvSpPr>
          <p:cNvPr id="12" name="TextBox 11">
            <a:extLst>
              <a:ext uri="{FF2B5EF4-FFF2-40B4-BE49-F238E27FC236}">
                <a16:creationId xmlns:a16="http://schemas.microsoft.com/office/drawing/2014/main" id="{C7C32A34-CA46-D74D-AA45-2D38056245CF}"/>
              </a:ext>
            </a:extLst>
          </p:cNvPr>
          <p:cNvSpPr txBox="1"/>
          <p:nvPr/>
        </p:nvSpPr>
        <p:spPr>
          <a:xfrm rot="18665804">
            <a:off x="6593460" y="4186782"/>
            <a:ext cx="673700" cy="307777"/>
          </a:xfrm>
          <a:prstGeom prst="rect">
            <a:avLst/>
          </a:prstGeom>
          <a:noFill/>
        </p:spPr>
        <p:txBody>
          <a:bodyPr wrap="square" rtlCol="0">
            <a:spAutoFit/>
          </a:bodyPr>
          <a:lstStyle/>
          <a:p>
            <a:r>
              <a:rPr lang="en-US" sz="1400" dirty="0">
                <a:solidFill>
                  <a:srgbClr val="0070C0"/>
                </a:solidFill>
              </a:rPr>
              <a:t>Recall</a:t>
            </a:r>
          </a:p>
        </p:txBody>
      </p:sp>
      <p:sp>
        <p:nvSpPr>
          <p:cNvPr id="15" name="TextBox 14">
            <a:extLst>
              <a:ext uri="{FF2B5EF4-FFF2-40B4-BE49-F238E27FC236}">
                <a16:creationId xmlns:a16="http://schemas.microsoft.com/office/drawing/2014/main" id="{D7D49857-F54A-7B4F-97B4-553B518E0CC0}"/>
              </a:ext>
            </a:extLst>
          </p:cNvPr>
          <p:cNvSpPr txBox="1"/>
          <p:nvPr/>
        </p:nvSpPr>
        <p:spPr>
          <a:xfrm rot="18665804">
            <a:off x="8914054" y="6370393"/>
            <a:ext cx="462463" cy="307777"/>
          </a:xfrm>
          <a:prstGeom prst="rect">
            <a:avLst/>
          </a:prstGeom>
          <a:noFill/>
        </p:spPr>
        <p:txBody>
          <a:bodyPr wrap="square" rtlCol="0">
            <a:spAutoFit/>
          </a:bodyPr>
          <a:lstStyle/>
          <a:p>
            <a:r>
              <a:rPr lang="en-US" sz="1400" dirty="0">
                <a:solidFill>
                  <a:srgbClr val="0070C0"/>
                </a:solidFill>
              </a:rPr>
              <a:t>FPR</a:t>
            </a:r>
          </a:p>
        </p:txBody>
      </p:sp>
      <p:sp>
        <p:nvSpPr>
          <p:cNvPr id="17" name="TextBox 16">
            <a:extLst>
              <a:ext uri="{FF2B5EF4-FFF2-40B4-BE49-F238E27FC236}">
                <a16:creationId xmlns:a16="http://schemas.microsoft.com/office/drawing/2014/main" id="{D6E63C8F-DBAC-0D4F-B95D-B7BF5F88B633}"/>
              </a:ext>
            </a:extLst>
          </p:cNvPr>
          <p:cNvSpPr txBox="1"/>
          <p:nvPr/>
        </p:nvSpPr>
        <p:spPr>
          <a:xfrm>
            <a:off x="7589251" y="1341021"/>
            <a:ext cx="907178" cy="369332"/>
          </a:xfrm>
          <a:prstGeom prst="rect">
            <a:avLst/>
          </a:prstGeom>
          <a:noFill/>
        </p:spPr>
        <p:txBody>
          <a:bodyPr wrap="square" rtlCol="0">
            <a:spAutoFit/>
          </a:bodyPr>
          <a:lstStyle/>
          <a:p>
            <a:r>
              <a:rPr lang="en-US" b="1" dirty="0">
                <a:solidFill>
                  <a:srgbClr val="0070C0"/>
                </a:solidFill>
              </a:rPr>
              <a:t>Planes</a:t>
            </a:r>
          </a:p>
        </p:txBody>
      </p:sp>
      <p:sp>
        <p:nvSpPr>
          <p:cNvPr id="19" name="TextBox 18">
            <a:extLst>
              <a:ext uri="{FF2B5EF4-FFF2-40B4-BE49-F238E27FC236}">
                <a16:creationId xmlns:a16="http://schemas.microsoft.com/office/drawing/2014/main" id="{0FC215BA-CEB4-F646-8283-171497A3B440}"/>
              </a:ext>
            </a:extLst>
          </p:cNvPr>
          <p:cNvSpPr txBox="1"/>
          <p:nvPr/>
        </p:nvSpPr>
        <p:spPr>
          <a:xfrm>
            <a:off x="7623464" y="1929204"/>
            <a:ext cx="907178" cy="369332"/>
          </a:xfrm>
          <a:prstGeom prst="rect">
            <a:avLst/>
          </a:prstGeom>
          <a:noFill/>
        </p:spPr>
        <p:txBody>
          <a:bodyPr wrap="square" rtlCol="0">
            <a:spAutoFit/>
          </a:bodyPr>
          <a:lstStyle/>
          <a:p>
            <a:r>
              <a:rPr lang="en-US" b="1" dirty="0">
                <a:solidFill>
                  <a:srgbClr val="0070C0"/>
                </a:solidFill>
              </a:rPr>
              <a:t>Noise</a:t>
            </a:r>
          </a:p>
        </p:txBody>
      </p:sp>
      <p:sp>
        <p:nvSpPr>
          <p:cNvPr id="18" name="Right Arrow 17">
            <a:extLst>
              <a:ext uri="{FF2B5EF4-FFF2-40B4-BE49-F238E27FC236}">
                <a16:creationId xmlns:a16="http://schemas.microsoft.com/office/drawing/2014/main" id="{A10EDF36-1734-F945-8DCD-FB34895AD268}"/>
              </a:ext>
            </a:extLst>
          </p:cNvPr>
          <p:cNvSpPr/>
          <p:nvPr/>
        </p:nvSpPr>
        <p:spPr>
          <a:xfrm>
            <a:off x="8540652" y="1468537"/>
            <a:ext cx="593203"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7F2190E6-265D-ED48-BC74-67E8CDE44D05}"/>
              </a:ext>
            </a:extLst>
          </p:cNvPr>
          <p:cNvSpPr/>
          <p:nvPr/>
        </p:nvSpPr>
        <p:spPr>
          <a:xfrm>
            <a:off x="8533032" y="2043847"/>
            <a:ext cx="593203"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77283C55-8993-994C-A8BE-5032944D0F0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2224" y="46353"/>
            <a:ext cx="2113226" cy="954220"/>
          </a:xfrm>
          <a:prstGeom prst="rect">
            <a:avLst/>
          </a:prstGeom>
        </p:spPr>
      </p:pic>
      <p:sp>
        <p:nvSpPr>
          <p:cNvPr id="25" name="TextBox 24">
            <a:extLst>
              <a:ext uri="{FF2B5EF4-FFF2-40B4-BE49-F238E27FC236}">
                <a16:creationId xmlns:a16="http://schemas.microsoft.com/office/drawing/2014/main" id="{C6EFCEE2-B8F0-D845-AD64-D7DF33CEA1F6}"/>
              </a:ext>
            </a:extLst>
          </p:cNvPr>
          <p:cNvSpPr txBox="1"/>
          <p:nvPr/>
        </p:nvSpPr>
        <p:spPr>
          <a:xfrm>
            <a:off x="7061548" y="2835889"/>
            <a:ext cx="2128172" cy="377582"/>
          </a:xfrm>
          <a:prstGeom prst="rect">
            <a:avLst/>
          </a:prstGeom>
          <a:noFill/>
        </p:spPr>
        <p:txBody>
          <a:bodyPr wrap="square" rtlCol="0">
            <a:spAutoFit/>
          </a:bodyPr>
          <a:lstStyle/>
          <a:p>
            <a:r>
              <a:rPr lang="en-US" b="1" dirty="0">
                <a:solidFill>
                  <a:srgbClr val="FF0000"/>
                </a:solidFill>
              </a:rPr>
              <a:t>Selecting Threshold</a:t>
            </a:r>
          </a:p>
        </p:txBody>
      </p:sp>
      <p:sp>
        <p:nvSpPr>
          <p:cNvPr id="26" name="TextBox 25">
            <a:extLst>
              <a:ext uri="{FF2B5EF4-FFF2-40B4-BE49-F238E27FC236}">
                <a16:creationId xmlns:a16="http://schemas.microsoft.com/office/drawing/2014/main" id="{4EC0EFC6-BE5C-3942-B979-AD154D7DC586}"/>
              </a:ext>
            </a:extLst>
          </p:cNvPr>
          <p:cNvSpPr txBox="1"/>
          <p:nvPr/>
        </p:nvSpPr>
        <p:spPr>
          <a:xfrm>
            <a:off x="6534143" y="58306"/>
            <a:ext cx="2733960" cy="923330"/>
          </a:xfrm>
          <a:prstGeom prst="rect">
            <a:avLst/>
          </a:prstGeom>
          <a:noFill/>
        </p:spPr>
        <p:txBody>
          <a:bodyPr wrap="square" rtlCol="0">
            <a:spAutoFit/>
          </a:bodyPr>
          <a:lstStyle/>
          <a:p>
            <a:r>
              <a:rPr lang="en-US" dirty="0"/>
              <a:t>Radar detects planes.</a:t>
            </a:r>
          </a:p>
          <a:p>
            <a:r>
              <a:rPr lang="en-US" dirty="0"/>
              <a:t>It need to separate</a:t>
            </a:r>
          </a:p>
          <a:p>
            <a:r>
              <a:rPr lang="en-US" dirty="0"/>
              <a:t>"plane" signals from noise.</a:t>
            </a:r>
          </a:p>
        </p:txBody>
      </p:sp>
      <p:pic>
        <p:nvPicPr>
          <p:cNvPr id="1026" name="Picture 2">
            <a:extLst>
              <a:ext uri="{FF2B5EF4-FFF2-40B4-BE49-F238E27FC236}">
                <a16:creationId xmlns:a16="http://schemas.microsoft.com/office/drawing/2014/main" id="{2BC20A43-B20A-C048-84DD-1B9000CBD431}"/>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2778748" y="5882551"/>
            <a:ext cx="2112554" cy="73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0777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69A0476-B772-C54B-AA2C-89678C9EF3A1}"/>
              </a:ext>
            </a:extLst>
          </p:cNvPr>
          <p:cNvGrpSpPr/>
          <p:nvPr/>
        </p:nvGrpSpPr>
        <p:grpSpPr>
          <a:xfrm>
            <a:off x="208844" y="580066"/>
            <a:ext cx="2438400" cy="1351604"/>
            <a:chOff x="208844" y="580066"/>
            <a:chExt cx="2438400" cy="1351604"/>
          </a:xfrm>
        </p:grpSpPr>
        <p:sp>
          <p:nvSpPr>
            <p:cNvPr id="4" name="Rectangle 3">
              <a:extLst>
                <a:ext uri="{FF2B5EF4-FFF2-40B4-BE49-F238E27FC236}">
                  <a16:creationId xmlns:a16="http://schemas.microsoft.com/office/drawing/2014/main" id="{A8C24FF3-E36C-2543-A290-640796254CC7}"/>
                </a:ext>
              </a:extLst>
            </p:cNvPr>
            <p:cNvSpPr/>
            <p:nvPr/>
          </p:nvSpPr>
          <p:spPr>
            <a:xfrm>
              <a:off x="208844" y="582930"/>
              <a:ext cx="1845039" cy="1348740"/>
            </a:xfrm>
            <a:prstGeom prst="rect">
              <a:avLst/>
            </a:prstGeom>
            <a:pattFill prst="pct5">
              <a:fgClr>
                <a:schemeClr val="accent1"/>
              </a:fgClr>
              <a:bgClr>
                <a:schemeClr val="bg1"/>
              </a:bgClr>
            </a:patt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6EDC9FE-25DE-8542-BFBE-247E7E14FB15}"/>
                </a:ext>
              </a:extLst>
            </p:cNvPr>
            <p:cNvSpPr/>
            <p:nvPr/>
          </p:nvSpPr>
          <p:spPr>
            <a:xfrm>
              <a:off x="2053371" y="580066"/>
              <a:ext cx="593873" cy="1348740"/>
            </a:xfrm>
            <a:prstGeom prst="rect">
              <a:avLst/>
            </a:prstGeom>
            <a:pattFill prst="pct5">
              <a:fgClr>
                <a:schemeClr val="accent1"/>
              </a:fgClr>
              <a:bgClr>
                <a:schemeClr val="bg1"/>
              </a:bgClr>
            </a:patt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B6FDBC-D9EC-D947-8C4F-04F4337DB9AE}"/>
                </a:ext>
              </a:extLst>
            </p:cNvPr>
            <p:cNvSpPr txBox="1"/>
            <p:nvPr/>
          </p:nvSpPr>
          <p:spPr>
            <a:xfrm>
              <a:off x="208845" y="580150"/>
              <a:ext cx="593874" cy="276999"/>
            </a:xfrm>
            <a:prstGeom prst="rect">
              <a:avLst/>
            </a:prstGeom>
            <a:noFill/>
          </p:spPr>
          <p:txBody>
            <a:bodyPr wrap="square" rtlCol="0">
              <a:spAutoFit/>
            </a:bodyPr>
            <a:lstStyle/>
            <a:p>
              <a:r>
                <a:rPr lang="en-US" sz="1200" dirty="0"/>
                <a:t>Noise</a:t>
              </a:r>
            </a:p>
          </p:txBody>
        </p:sp>
        <p:sp>
          <p:nvSpPr>
            <p:cNvPr id="7" name="TextBox 6">
              <a:extLst>
                <a:ext uri="{FF2B5EF4-FFF2-40B4-BE49-F238E27FC236}">
                  <a16:creationId xmlns:a16="http://schemas.microsoft.com/office/drawing/2014/main" id="{55B468AB-F91D-B14F-A664-1FD6AF2D4D8B}"/>
                </a:ext>
              </a:extLst>
            </p:cNvPr>
            <p:cNvSpPr txBox="1"/>
            <p:nvPr/>
          </p:nvSpPr>
          <p:spPr>
            <a:xfrm>
              <a:off x="2053371" y="580150"/>
              <a:ext cx="593873" cy="276999"/>
            </a:xfrm>
            <a:prstGeom prst="rect">
              <a:avLst/>
            </a:prstGeom>
            <a:noFill/>
          </p:spPr>
          <p:txBody>
            <a:bodyPr wrap="square" rtlCol="0">
              <a:spAutoFit/>
            </a:bodyPr>
            <a:lstStyle/>
            <a:p>
              <a:r>
                <a:rPr lang="en-US" sz="1200" dirty="0"/>
                <a:t>Planes</a:t>
              </a:r>
            </a:p>
          </p:txBody>
        </p:sp>
      </p:grpSp>
      <p:grpSp>
        <p:nvGrpSpPr>
          <p:cNvPr id="9" name="Group 8">
            <a:extLst>
              <a:ext uri="{FF2B5EF4-FFF2-40B4-BE49-F238E27FC236}">
                <a16:creationId xmlns:a16="http://schemas.microsoft.com/office/drawing/2014/main" id="{38F973B2-B57D-7D49-A496-6BF03A81059E}"/>
              </a:ext>
            </a:extLst>
          </p:cNvPr>
          <p:cNvGrpSpPr/>
          <p:nvPr/>
        </p:nvGrpSpPr>
        <p:grpSpPr>
          <a:xfrm>
            <a:off x="225453" y="3559635"/>
            <a:ext cx="2438400" cy="1351604"/>
            <a:chOff x="208844" y="580066"/>
            <a:chExt cx="2438400" cy="1351604"/>
          </a:xfrm>
        </p:grpSpPr>
        <p:sp>
          <p:nvSpPr>
            <p:cNvPr id="10" name="Rectangle 9">
              <a:extLst>
                <a:ext uri="{FF2B5EF4-FFF2-40B4-BE49-F238E27FC236}">
                  <a16:creationId xmlns:a16="http://schemas.microsoft.com/office/drawing/2014/main" id="{CE90A927-8F0A-0E4E-A725-33CE65E1C870}"/>
                </a:ext>
              </a:extLst>
            </p:cNvPr>
            <p:cNvSpPr/>
            <p:nvPr/>
          </p:nvSpPr>
          <p:spPr>
            <a:xfrm>
              <a:off x="208844" y="582930"/>
              <a:ext cx="1845039" cy="1348740"/>
            </a:xfrm>
            <a:prstGeom prst="rect">
              <a:avLst/>
            </a:prstGeom>
            <a:pattFill prst="pct5">
              <a:fgClr>
                <a:schemeClr val="accent1"/>
              </a:fgClr>
              <a:bgClr>
                <a:schemeClr val="bg1"/>
              </a:bgClr>
            </a:patt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3E30C34-D384-A642-9363-5B49334226CF}"/>
                </a:ext>
              </a:extLst>
            </p:cNvPr>
            <p:cNvSpPr/>
            <p:nvPr/>
          </p:nvSpPr>
          <p:spPr>
            <a:xfrm>
              <a:off x="2053371" y="580066"/>
              <a:ext cx="593873" cy="1348740"/>
            </a:xfrm>
            <a:prstGeom prst="rect">
              <a:avLst/>
            </a:prstGeom>
            <a:pattFill prst="pct5">
              <a:fgClr>
                <a:schemeClr val="accent1"/>
              </a:fgClr>
              <a:bgClr>
                <a:schemeClr val="bg1"/>
              </a:bgClr>
            </a:patt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680AEBF-29A6-D340-BF86-F8211C4A7014}"/>
                </a:ext>
              </a:extLst>
            </p:cNvPr>
            <p:cNvSpPr txBox="1"/>
            <p:nvPr/>
          </p:nvSpPr>
          <p:spPr>
            <a:xfrm>
              <a:off x="208845" y="580150"/>
              <a:ext cx="593874" cy="276999"/>
            </a:xfrm>
            <a:prstGeom prst="rect">
              <a:avLst/>
            </a:prstGeom>
            <a:noFill/>
          </p:spPr>
          <p:txBody>
            <a:bodyPr wrap="square" rtlCol="0">
              <a:spAutoFit/>
            </a:bodyPr>
            <a:lstStyle/>
            <a:p>
              <a:r>
                <a:rPr lang="en-US" sz="1200" dirty="0"/>
                <a:t>Noise</a:t>
              </a:r>
            </a:p>
          </p:txBody>
        </p:sp>
        <p:sp>
          <p:nvSpPr>
            <p:cNvPr id="13" name="TextBox 12">
              <a:extLst>
                <a:ext uri="{FF2B5EF4-FFF2-40B4-BE49-F238E27FC236}">
                  <a16:creationId xmlns:a16="http://schemas.microsoft.com/office/drawing/2014/main" id="{EEE578BA-F3A0-514D-8CB1-058A67FB865F}"/>
                </a:ext>
              </a:extLst>
            </p:cNvPr>
            <p:cNvSpPr txBox="1"/>
            <p:nvPr/>
          </p:nvSpPr>
          <p:spPr>
            <a:xfrm>
              <a:off x="2053371" y="580150"/>
              <a:ext cx="593873" cy="276999"/>
            </a:xfrm>
            <a:prstGeom prst="rect">
              <a:avLst/>
            </a:prstGeom>
            <a:noFill/>
          </p:spPr>
          <p:txBody>
            <a:bodyPr wrap="square" rtlCol="0">
              <a:spAutoFit/>
            </a:bodyPr>
            <a:lstStyle/>
            <a:p>
              <a:r>
                <a:rPr lang="en-US" sz="1200" dirty="0"/>
                <a:t>Planes</a:t>
              </a:r>
            </a:p>
          </p:txBody>
        </p:sp>
      </p:grpSp>
      <p:grpSp>
        <p:nvGrpSpPr>
          <p:cNvPr id="14" name="Group 13">
            <a:extLst>
              <a:ext uri="{FF2B5EF4-FFF2-40B4-BE49-F238E27FC236}">
                <a16:creationId xmlns:a16="http://schemas.microsoft.com/office/drawing/2014/main" id="{30FD7520-CE40-B846-BA59-1E7E3A3ECD92}"/>
              </a:ext>
            </a:extLst>
          </p:cNvPr>
          <p:cNvGrpSpPr/>
          <p:nvPr/>
        </p:nvGrpSpPr>
        <p:grpSpPr>
          <a:xfrm>
            <a:off x="225453" y="2077397"/>
            <a:ext cx="2438400" cy="1351604"/>
            <a:chOff x="208844" y="580066"/>
            <a:chExt cx="2438400" cy="1351604"/>
          </a:xfrm>
        </p:grpSpPr>
        <p:sp>
          <p:nvSpPr>
            <p:cNvPr id="15" name="Rectangle 14">
              <a:extLst>
                <a:ext uri="{FF2B5EF4-FFF2-40B4-BE49-F238E27FC236}">
                  <a16:creationId xmlns:a16="http://schemas.microsoft.com/office/drawing/2014/main" id="{246EBF5E-BC70-E448-B629-8A44202AA681}"/>
                </a:ext>
              </a:extLst>
            </p:cNvPr>
            <p:cNvSpPr/>
            <p:nvPr/>
          </p:nvSpPr>
          <p:spPr>
            <a:xfrm>
              <a:off x="208844" y="582930"/>
              <a:ext cx="1845039" cy="1348740"/>
            </a:xfrm>
            <a:prstGeom prst="rect">
              <a:avLst/>
            </a:prstGeom>
            <a:pattFill prst="pct5">
              <a:fgClr>
                <a:schemeClr val="accent1"/>
              </a:fgClr>
              <a:bgClr>
                <a:schemeClr val="bg1"/>
              </a:bgClr>
            </a:patt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636A9F8-8F3D-704A-97D1-F1A7BCBFC537}"/>
                </a:ext>
              </a:extLst>
            </p:cNvPr>
            <p:cNvSpPr/>
            <p:nvPr/>
          </p:nvSpPr>
          <p:spPr>
            <a:xfrm>
              <a:off x="2053371" y="580066"/>
              <a:ext cx="593873" cy="1348740"/>
            </a:xfrm>
            <a:prstGeom prst="rect">
              <a:avLst/>
            </a:prstGeom>
            <a:pattFill prst="pct5">
              <a:fgClr>
                <a:schemeClr val="accent1"/>
              </a:fgClr>
              <a:bgClr>
                <a:schemeClr val="bg1"/>
              </a:bgClr>
            </a:patt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AD73DAE-9DCC-A54A-BA2A-ADCAA9988F5D}"/>
                </a:ext>
              </a:extLst>
            </p:cNvPr>
            <p:cNvSpPr txBox="1"/>
            <p:nvPr/>
          </p:nvSpPr>
          <p:spPr>
            <a:xfrm>
              <a:off x="208845" y="580150"/>
              <a:ext cx="593874" cy="276999"/>
            </a:xfrm>
            <a:prstGeom prst="rect">
              <a:avLst/>
            </a:prstGeom>
            <a:noFill/>
          </p:spPr>
          <p:txBody>
            <a:bodyPr wrap="square" rtlCol="0">
              <a:spAutoFit/>
            </a:bodyPr>
            <a:lstStyle/>
            <a:p>
              <a:r>
                <a:rPr lang="en-US" sz="1200" dirty="0"/>
                <a:t>Noise</a:t>
              </a:r>
            </a:p>
          </p:txBody>
        </p:sp>
        <p:sp>
          <p:nvSpPr>
            <p:cNvPr id="18" name="TextBox 17">
              <a:extLst>
                <a:ext uri="{FF2B5EF4-FFF2-40B4-BE49-F238E27FC236}">
                  <a16:creationId xmlns:a16="http://schemas.microsoft.com/office/drawing/2014/main" id="{5307997E-BBC6-B447-A590-0F5281D5AD56}"/>
                </a:ext>
              </a:extLst>
            </p:cNvPr>
            <p:cNvSpPr txBox="1"/>
            <p:nvPr/>
          </p:nvSpPr>
          <p:spPr>
            <a:xfrm>
              <a:off x="2053371" y="580150"/>
              <a:ext cx="593873" cy="276999"/>
            </a:xfrm>
            <a:prstGeom prst="rect">
              <a:avLst/>
            </a:prstGeom>
            <a:noFill/>
          </p:spPr>
          <p:txBody>
            <a:bodyPr wrap="square" rtlCol="0">
              <a:spAutoFit/>
            </a:bodyPr>
            <a:lstStyle/>
            <a:p>
              <a:r>
                <a:rPr lang="en-US" sz="1200" dirty="0"/>
                <a:t>Planes</a:t>
              </a:r>
            </a:p>
          </p:txBody>
        </p:sp>
      </p:grpSp>
      <p:grpSp>
        <p:nvGrpSpPr>
          <p:cNvPr id="19" name="Group 18">
            <a:extLst>
              <a:ext uri="{FF2B5EF4-FFF2-40B4-BE49-F238E27FC236}">
                <a16:creationId xmlns:a16="http://schemas.microsoft.com/office/drawing/2014/main" id="{C61298A0-C907-B441-8DAB-43D412924863}"/>
              </a:ext>
            </a:extLst>
          </p:cNvPr>
          <p:cNvGrpSpPr/>
          <p:nvPr/>
        </p:nvGrpSpPr>
        <p:grpSpPr>
          <a:xfrm>
            <a:off x="243519" y="5039009"/>
            <a:ext cx="2438400" cy="1351604"/>
            <a:chOff x="208844" y="580066"/>
            <a:chExt cx="2438400" cy="1351604"/>
          </a:xfrm>
        </p:grpSpPr>
        <p:sp>
          <p:nvSpPr>
            <p:cNvPr id="20" name="Rectangle 19">
              <a:extLst>
                <a:ext uri="{FF2B5EF4-FFF2-40B4-BE49-F238E27FC236}">
                  <a16:creationId xmlns:a16="http://schemas.microsoft.com/office/drawing/2014/main" id="{1DF58C89-9442-0548-9BF6-F8EC045209F7}"/>
                </a:ext>
              </a:extLst>
            </p:cNvPr>
            <p:cNvSpPr/>
            <p:nvPr/>
          </p:nvSpPr>
          <p:spPr>
            <a:xfrm>
              <a:off x="208844" y="582930"/>
              <a:ext cx="1845039" cy="1348740"/>
            </a:xfrm>
            <a:prstGeom prst="rect">
              <a:avLst/>
            </a:prstGeom>
            <a:pattFill prst="pct5">
              <a:fgClr>
                <a:schemeClr val="accent1"/>
              </a:fgClr>
              <a:bgClr>
                <a:schemeClr val="bg1"/>
              </a:bgClr>
            </a:patt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E55DB15-9ABD-8D42-839F-78EE790110E3}"/>
                </a:ext>
              </a:extLst>
            </p:cNvPr>
            <p:cNvSpPr/>
            <p:nvPr/>
          </p:nvSpPr>
          <p:spPr>
            <a:xfrm>
              <a:off x="2053371" y="580066"/>
              <a:ext cx="593873" cy="1348740"/>
            </a:xfrm>
            <a:prstGeom prst="rect">
              <a:avLst/>
            </a:prstGeom>
            <a:pattFill prst="pct5">
              <a:fgClr>
                <a:schemeClr val="accent1"/>
              </a:fgClr>
              <a:bgClr>
                <a:schemeClr val="bg1"/>
              </a:bgClr>
            </a:patt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6715E4A-702C-F44D-991F-49F6E7437D64}"/>
                </a:ext>
              </a:extLst>
            </p:cNvPr>
            <p:cNvSpPr txBox="1"/>
            <p:nvPr/>
          </p:nvSpPr>
          <p:spPr>
            <a:xfrm>
              <a:off x="208845" y="580150"/>
              <a:ext cx="593874" cy="276999"/>
            </a:xfrm>
            <a:prstGeom prst="rect">
              <a:avLst/>
            </a:prstGeom>
            <a:noFill/>
          </p:spPr>
          <p:txBody>
            <a:bodyPr wrap="square" rtlCol="0">
              <a:spAutoFit/>
            </a:bodyPr>
            <a:lstStyle/>
            <a:p>
              <a:r>
                <a:rPr lang="en-US" sz="1200" dirty="0"/>
                <a:t>Noise</a:t>
              </a:r>
            </a:p>
          </p:txBody>
        </p:sp>
        <p:sp>
          <p:nvSpPr>
            <p:cNvPr id="23" name="TextBox 22">
              <a:extLst>
                <a:ext uri="{FF2B5EF4-FFF2-40B4-BE49-F238E27FC236}">
                  <a16:creationId xmlns:a16="http://schemas.microsoft.com/office/drawing/2014/main" id="{D25F503B-3C8D-4B45-998D-CE68806C6F3C}"/>
                </a:ext>
              </a:extLst>
            </p:cNvPr>
            <p:cNvSpPr txBox="1"/>
            <p:nvPr/>
          </p:nvSpPr>
          <p:spPr>
            <a:xfrm>
              <a:off x="2053371" y="580150"/>
              <a:ext cx="593873" cy="276999"/>
            </a:xfrm>
            <a:prstGeom prst="rect">
              <a:avLst/>
            </a:prstGeom>
            <a:noFill/>
          </p:spPr>
          <p:txBody>
            <a:bodyPr wrap="square" rtlCol="0">
              <a:spAutoFit/>
            </a:bodyPr>
            <a:lstStyle/>
            <a:p>
              <a:r>
                <a:rPr lang="en-US" sz="1200" dirty="0"/>
                <a:t>Planes</a:t>
              </a:r>
            </a:p>
          </p:txBody>
        </p:sp>
      </p:grpSp>
      <p:sp>
        <p:nvSpPr>
          <p:cNvPr id="26" name="TextBox 25">
            <a:extLst>
              <a:ext uri="{FF2B5EF4-FFF2-40B4-BE49-F238E27FC236}">
                <a16:creationId xmlns:a16="http://schemas.microsoft.com/office/drawing/2014/main" id="{ACA2C99C-5E02-2F45-B923-FB378EE64CED}"/>
              </a:ext>
            </a:extLst>
          </p:cNvPr>
          <p:cNvSpPr txBox="1"/>
          <p:nvPr/>
        </p:nvSpPr>
        <p:spPr>
          <a:xfrm>
            <a:off x="2786056" y="790089"/>
            <a:ext cx="1757362" cy="646331"/>
          </a:xfrm>
          <a:prstGeom prst="rect">
            <a:avLst/>
          </a:prstGeom>
          <a:noFill/>
        </p:spPr>
        <p:txBody>
          <a:bodyPr wrap="square" rtlCol="0">
            <a:spAutoFit/>
          </a:bodyPr>
          <a:lstStyle/>
          <a:p>
            <a:r>
              <a:rPr lang="en-US" dirty="0"/>
              <a:t>Precision – 100%</a:t>
            </a:r>
          </a:p>
          <a:p>
            <a:r>
              <a:rPr lang="en-US" dirty="0"/>
              <a:t>Recall – 15%</a:t>
            </a:r>
          </a:p>
        </p:txBody>
      </p:sp>
      <p:sp>
        <p:nvSpPr>
          <p:cNvPr id="27" name="TextBox 26">
            <a:extLst>
              <a:ext uri="{FF2B5EF4-FFF2-40B4-BE49-F238E27FC236}">
                <a16:creationId xmlns:a16="http://schemas.microsoft.com/office/drawing/2014/main" id="{8D2C4A14-AFBB-604C-9FB6-720ECA66A074}"/>
              </a:ext>
            </a:extLst>
          </p:cNvPr>
          <p:cNvSpPr txBox="1"/>
          <p:nvPr/>
        </p:nvSpPr>
        <p:spPr>
          <a:xfrm>
            <a:off x="2786056" y="3790060"/>
            <a:ext cx="1757362" cy="923330"/>
          </a:xfrm>
          <a:prstGeom prst="rect">
            <a:avLst/>
          </a:prstGeom>
          <a:noFill/>
        </p:spPr>
        <p:txBody>
          <a:bodyPr wrap="square" rtlCol="0">
            <a:spAutoFit/>
          </a:bodyPr>
          <a:lstStyle/>
          <a:p>
            <a:r>
              <a:rPr lang="en-US" b="1" dirty="0">
                <a:solidFill>
                  <a:srgbClr val="0070C0"/>
                </a:solidFill>
              </a:rPr>
              <a:t>Ideal:</a:t>
            </a:r>
          </a:p>
          <a:p>
            <a:r>
              <a:rPr lang="en-US" dirty="0"/>
              <a:t>Precision – 100%</a:t>
            </a:r>
          </a:p>
          <a:p>
            <a:r>
              <a:rPr lang="en-US" dirty="0"/>
              <a:t>Recall – 100%</a:t>
            </a:r>
          </a:p>
        </p:txBody>
      </p:sp>
      <p:sp>
        <p:nvSpPr>
          <p:cNvPr id="29" name="TextBox 28">
            <a:extLst>
              <a:ext uri="{FF2B5EF4-FFF2-40B4-BE49-F238E27FC236}">
                <a16:creationId xmlns:a16="http://schemas.microsoft.com/office/drawing/2014/main" id="{151BAD6B-89FC-2E4D-A687-724C3B4848F9}"/>
              </a:ext>
            </a:extLst>
          </p:cNvPr>
          <p:cNvSpPr txBox="1"/>
          <p:nvPr/>
        </p:nvSpPr>
        <p:spPr>
          <a:xfrm>
            <a:off x="2786388" y="2451537"/>
            <a:ext cx="1757362" cy="646331"/>
          </a:xfrm>
          <a:prstGeom prst="rect">
            <a:avLst/>
          </a:prstGeom>
          <a:noFill/>
        </p:spPr>
        <p:txBody>
          <a:bodyPr wrap="square" rtlCol="0">
            <a:spAutoFit/>
          </a:bodyPr>
          <a:lstStyle/>
          <a:p>
            <a:r>
              <a:rPr lang="en-US" dirty="0"/>
              <a:t>Precision – 50%</a:t>
            </a:r>
          </a:p>
          <a:p>
            <a:r>
              <a:rPr lang="en-US" dirty="0"/>
              <a:t>Recall – 100%</a:t>
            </a:r>
          </a:p>
        </p:txBody>
      </p:sp>
      <p:sp>
        <p:nvSpPr>
          <p:cNvPr id="31" name="Rounded Rectangle 30">
            <a:extLst>
              <a:ext uri="{FF2B5EF4-FFF2-40B4-BE49-F238E27FC236}">
                <a16:creationId xmlns:a16="http://schemas.microsoft.com/office/drawing/2014/main" id="{164B40CE-AE39-B54B-9AEE-51B04A5B369A}"/>
              </a:ext>
            </a:extLst>
          </p:cNvPr>
          <p:cNvSpPr/>
          <p:nvPr/>
        </p:nvSpPr>
        <p:spPr>
          <a:xfrm>
            <a:off x="2171700" y="857149"/>
            <a:ext cx="342900" cy="371576"/>
          </a:xfrm>
          <a:prstGeom prst="round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a:extLst>
              <a:ext uri="{FF2B5EF4-FFF2-40B4-BE49-F238E27FC236}">
                <a16:creationId xmlns:a16="http://schemas.microsoft.com/office/drawing/2014/main" id="{C65DFFF8-2E1A-8D4A-9793-2D0667CE2290}"/>
              </a:ext>
            </a:extLst>
          </p:cNvPr>
          <p:cNvSpPr/>
          <p:nvPr/>
        </p:nvSpPr>
        <p:spPr>
          <a:xfrm>
            <a:off x="2053371" y="3594903"/>
            <a:ext cx="593873" cy="1285037"/>
          </a:xfrm>
          <a:prstGeom prst="round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ounded Rectangle 32">
            <a:extLst>
              <a:ext uri="{FF2B5EF4-FFF2-40B4-BE49-F238E27FC236}">
                <a16:creationId xmlns:a16="http://schemas.microsoft.com/office/drawing/2014/main" id="{EE8E6F30-C6DC-9E4E-8DC3-47385556F7E4}"/>
              </a:ext>
            </a:extLst>
          </p:cNvPr>
          <p:cNvSpPr/>
          <p:nvPr/>
        </p:nvSpPr>
        <p:spPr>
          <a:xfrm>
            <a:off x="1462719" y="2074533"/>
            <a:ext cx="1196369" cy="1348739"/>
          </a:xfrm>
          <a:prstGeom prst="round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D1D3D857-BA0F-6246-9535-F615D41015F6}"/>
              </a:ext>
            </a:extLst>
          </p:cNvPr>
          <p:cNvSpPr txBox="1"/>
          <p:nvPr/>
        </p:nvSpPr>
        <p:spPr>
          <a:xfrm>
            <a:off x="2786056" y="5323154"/>
            <a:ext cx="1757362" cy="923330"/>
          </a:xfrm>
          <a:prstGeom prst="rect">
            <a:avLst/>
          </a:prstGeom>
          <a:noFill/>
        </p:spPr>
        <p:txBody>
          <a:bodyPr wrap="square" rtlCol="0">
            <a:spAutoFit/>
          </a:bodyPr>
          <a:lstStyle/>
          <a:p>
            <a:r>
              <a:rPr lang="en-US" b="1" dirty="0">
                <a:solidFill>
                  <a:srgbClr val="0070C0"/>
                </a:solidFill>
              </a:rPr>
              <a:t>Good:</a:t>
            </a:r>
          </a:p>
          <a:p>
            <a:r>
              <a:rPr lang="en-US" dirty="0"/>
              <a:t>Precision – 90%</a:t>
            </a:r>
          </a:p>
          <a:p>
            <a:r>
              <a:rPr lang="en-US" dirty="0"/>
              <a:t>Recall – 90%</a:t>
            </a:r>
          </a:p>
        </p:txBody>
      </p:sp>
      <p:sp>
        <p:nvSpPr>
          <p:cNvPr id="35" name="Rounded Rectangle 34">
            <a:extLst>
              <a:ext uri="{FF2B5EF4-FFF2-40B4-BE49-F238E27FC236}">
                <a16:creationId xmlns:a16="http://schemas.microsoft.com/office/drawing/2014/main" id="{C3ED1602-0EE6-B24C-A0BF-9E47758A7373}"/>
              </a:ext>
            </a:extLst>
          </p:cNvPr>
          <p:cNvSpPr/>
          <p:nvPr/>
        </p:nvSpPr>
        <p:spPr>
          <a:xfrm>
            <a:off x="1981755" y="5140842"/>
            <a:ext cx="593873" cy="1263298"/>
          </a:xfrm>
          <a:prstGeom prst="round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E7471D8-066B-9F44-A4C4-365F1FB841E2}"/>
              </a:ext>
            </a:extLst>
          </p:cNvPr>
          <p:cNvSpPr txBox="1"/>
          <p:nvPr/>
        </p:nvSpPr>
        <p:spPr>
          <a:xfrm>
            <a:off x="479776" y="84665"/>
            <a:ext cx="1145823" cy="400110"/>
          </a:xfrm>
          <a:prstGeom prst="rect">
            <a:avLst/>
          </a:prstGeom>
          <a:noFill/>
        </p:spPr>
        <p:txBody>
          <a:bodyPr wrap="square" rtlCol="0">
            <a:spAutoFit/>
          </a:bodyPr>
          <a:lstStyle/>
          <a:p>
            <a:r>
              <a:rPr lang="en-US" sz="2000" b="1" dirty="0"/>
              <a:t>Noise</a:t>
            </a:r>
          </a:p>
        </p:txBody>
      </p:sp>
      <p:sp>
        <p:nvSpPr>
          <p:cNvPr id="37" name="TextBox 36">
            <a:extLst>
              <a:ext uri="{FF2B5EF4-FFF2-40B4-BE49-F238E27FC236}">
                <a16:creationId xmlns:a16="http://schemas.microsoft.com/office/drawing/2014/main" id="{C31276A5-5A76-B54A-956D-CB5C8A788175}"/>
              </a:ext>
            </a:extLst>
          </p:cNvPr>
          <p:cNvSpPr txBox="1"/>
          <p:nvPr/>
        </p:nvSpPr>
        <p:spPr>
          <a:xfrm>
            <a:off x="1969910" y="84668"/>
            <a:ext cx="1145823" cy="400110"/>
          </a:xfrm>
          <a:prstGeom prst="rect">
            <a:avLst/>
          </a:prstGeom>
          <a:noFill/>
        </p:spPr>
        <p:txBody>
          <a:bodyPr wrap="square" rtlCol="0">
            <a:spAutoFit/>
          </a:bodyPr>
          <a:lstStyle/>
          <a:p>
            <a:r>
              <a:rPr lang="en-US" sz="2000" b="1" dirty="0"/>
              <a:t>Planes</a:t>
            </a:r>
          </a:p>
        </p:txBody>
      </p:sp>
      <p:pic>
        <p:nvPicPr>
          <p:cNvPr id="38" name="Picture 37">
            <a:extLst>
              <a:ext uri="{FF2B5EF4-FFF2-40B4-BE49-F238E27FC236}">
                <a16:creationId xmlns:a16="http://schemas.microsoft.com/office/drawing/2014/main" id="{E5DF57A6-788D-9842-BCFD-905B35D23F6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47180" y="843215"/>
            <a:ext cx="1366776" cy="593205"/>
          </a:xfrm>
          <a:prstGeom prst="rect">
            <a:avLst/>
          </a:prstGeom>
        </p:spPr>
      </p:pic>
      <p:pic>
        <p:nvPicPr>
          <p:cNvPr id="40" name="Picture 39">
            <a:extLst>
              <a:ext uri="{FF2B5EF4-FFF2-40B4-BE49-F238E27FC236}">
                <a16:creationId xmlns:a16="http://schemas.microsoft.com/office/drawing/2014/main" id="{02DC73B1-DE9E-A942-8337-55F6D6C450F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798266" y="2418378"/>
            <a:ext cx="593873" cy="712647"/>
          </a:xfrm>
          <a:prstGeom prst="rect">
            <a:avLst/>
          </a:prstGeom>
        </p:spPr>
      </p:pic>
      <p:sp>
        <p:nvSpPr>
          <p:cNvPr id="44" name="TextBox 43">
            <a:extLst>
              <a:ext uri="{FF2B5EF4-FFF2-40B4-BE49-F238E27FC236}">
                <a16:creationId xmlns:a16="http://schemas.microsoft.com/office/drawing/2014/main" id="{7B1F13E6-C3FF-3D48-97FB-EF5C899C5794}"/>
              </a:ext>
            </a:extLst>
          </p:cNvPr>
          <p:cNvSpPr txBox="1"/>
          <p:nvPr/>
        </p:nvSpPr>
        <p:spPr>
          <a:xfrm>
            <a:off x="6117718" y="3790060"/>
            <a:ext cx="785812" cy="1107996"/>
          </a:xfrm>
          <a:prstGeom prst="rect">
            <a:avLst/>
          </a:prstGeom>
          <a:noFill/>
        </p:spPr>
        <p:txBody>
          <a:bodyPr wrap="square" rtlCol="0">
            <a:spAutoFit/>
          </a:bodyPr>
          <a:lstStyle/>
          <a:p>
            <a:r>
              <a:rPr lang="en-US" sz="6600" b="1" dirty="0">
                <a:solidFill>
                  <a:srgbClr val="0070C0"/>
                </a:solidFill>
              </a:rPr>
              <a:t>+</a:t>
            </a:r>
          </a:p>
        </p:txBody>
      </p:sp>
      <p:sp>
        <p:nvSpPr>
          <p:cNvPr id="46" name="TextBox 45">
            <a:extLst>
              <a:ext uri="{FF2B5EF4-FFF2-40B4-BE49-F238E27FC236}">
                <a16:creationId xmlns:a16="http://schemas.microsoft.com/office/drawing/2014/main" id="{6DC6DA66-F0F9-B349-A97E-6DE44DBA72C1}"/>
              </a:ext>
            </a:extLst>
          </p:cNvPr>
          <p:cNvSpPr txBox="1"/>
          <p:nvPr/>
        </p:nvSpPr>
        <p:spPr>
          <a:xfrm>
            <a:off x="6178046" y="1042937"/>
            <a:ext cx="2762250" cy="369332"/>
          </a:xfrm>
          <a:prstGeom prst="rect">
            <a:avLst/>
          </a:prstGeom>
          <a:noFill/>
        </p:spPr>
        <p:txBody>
          <a:bodyPr wrap="square" rtlCol="0">
            <a:spAutoFit/>
          </a:bodyPr>
          <a:lstStyle/>
          <a:p>
            <a:r>
              <a:rPr lang="en-US" dirty="0"/>
              <a:t>Good Precision = Sniper</a:t>
            </a:r>
          </a:p>
        </p:txBody>
      </p:sp>
      <p:sp>
        <p:nvSpPr>
          <p:cNvPr id="47" name="TextBox 46">
            <a:extLst>
              <a:ext uri="{FF2B5EF4-FFF2-40B4-BE49-F238E27FC236}">
                <a16:creationId xmlns:a16="http://schemas.microsoft.com/office/drawing/2014/main" id="{32A95753-6F3D-D04C-B8CC-A12AAAFDDD76}"/>
              </a:ext>
            </a:extLst>
          </p:cNvPr>
          <p:cNvSpPr txBox="1"/>
          <p:nvPr/>
        </p:nvSpPr>
        <p:spPr>
          <a:xfrm>
            <a:off x="6050717" y="2630096"/>
            <a:ext cx="2762250" cy="369332"/>
          </a:xfrm>
          <a:prstGeom prst="rect">
            <a:avLst/>
          </a:prstGeom>
          <a:noFill/>
        </p:spPr>
        <p:txBody>
          <a:bodyPr wrap="square" rtlCol="0">
            <a:spAutoFit/>
          </a:bodyPr>
          <a:lstStyle/>
          <a:p>
            <a:r>
              <a:rPr lang="en-US" dirty="0"/>
              <a:t>Good Recall = Cover All</a:t>
            </a:r>
          </a:p>
        </p:txBody>
      </p:sp>
      <p:pic>
        <p:nvPicPr>
          <p:cNvPr id="48" name="Picture 47">
            <a:extLst>
              <a:ext uri="{FF2B5EF4-FFF2-40B4-BE49-F238E27FC236}">
                <a16:creationId xmlns:a16="http://schemas.microsoft.com/office/drawing/2014/main" id="{0236E953-925B-FE4D-9DD2-5A819C09BAE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47180" y="4106365"/>
            <a:ext cx="1366776" cy="593205"/>
          </a:xfrm>
          <a:prstGeom prst="rect">
            <a:avLst/>
          </a:prstGeom>
        </p:spPr>
      </p:pic>
      <p:pic>
        <p:nvPicPr>
          <p:cNvPr id="49" name="Picture 48">
            <a:extLst>
              <a:ext uri="{FF2B5EF4-FFF2-40B4-BE49-F238E27FC236}">
                <a16:creationId xmlns:a16="http://schemas.microsoft.com/office/drawing/2014/main" id="{3D7D58BA-A209-0B41-A47E-AA063C457E8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824607" y="4000743"/>
            <a:ext cx="593873" cy="712647"/>
          </a:xfrm>
          <a:prstGeom prst="rect">
            <a:avLst/>
          </a:prstGeom>
        </p:spPr>
      </p:pic>
      <p:pic>
        <p:nvPicPr>
          <p:cNvPr id="50" name="Picture 49">
            <a:extLst>
              <a:ext uri="{FF2B5EF4-FFF2-40B4-BE49-F238E27FC236}">
                <a16:creationId xmlns:a16="http://schemas.microsoft.com/office/drawing/2014/main" id="{04211928-0A69-9A42-A570-62EE47B004B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40297" y="3846757"/>
            <a:ext cx="3008184" cy="2932267"/>
          </a:xfrm>
          <a:prstGeom prst="rect">
            <a:avLst/>
          </a:prstGeom>
        </p:spPr>
      </p:pic>
      <p:sp>
        <p:nvSpPr>
          <p:cNvPr id="51" name="Oval 50">
            <a:extLst>
              <a:ext uri="{FF2B5EF4-FFF2-40B4-BE49-F238E27FC236}">
                <a16:creationId xmlns:a16="http://schemas.microsoft.com/office/drawing/2014/main" id="{179100AC-6E84-0F49-B327-86E1FBCF44AC}"/>
              </a:ext>
            </a:extLst>
          </p:cNvPr>
          <p:cNvSpPr/>
          <p:nvPr/>
        </p:nvSpPr>
        <p:spPr>
          <a:xfrm>
            <a:off x="9758364" y="4120653"/>
            <a:ext cx="228600" cy="228600"/>
          </a:xfrm>
          <a:prstGeom prst="ellipse">
            <a:avLst/>
          </a:prstGeom>
          <a:solidFill>
            <a:srgbClr val="FF000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67726F16-C4AE-5248-89A8-93F2612A1E95}"/>
              </a:ext>
            </a:extLst>
          </p:cNvPr>
          <p:cNvSpPr txBox="1"/>
          <p:nvPr/>
        </p:nvSpPr>
        <p:spPr>
          <a:xfrm>
            <a:off x="9994333" y="2814762"/>
            <a:ext cx="900111" cy="369332"/>
          </a:xfrm>
          <a:prstGeom prst="rect">
            <a:avLst/>
          </a:prstGeom>
          <a:noFill/>
        </p:spPr>
        <p:txBody>
          <a:bodyPr wrap="square" rtlCol="0">
            <a:spAutoFit/>
          </a:bodyPr>
          <a:lstStyle/>
          <a:p>
            <a:r>
              <a:rPr lang="en-US" dirty="0">
                <a:solidFill>
                  <a:srgbClr val="0070C0"/>
                </a:solidFill>
              </a:rPr>
              <a:t>Good</a:t>
            </a:r>
          </a:p>
        </p:txBody>
      </p:sp>
      <p:cxnSp>
        <p:nvCxnSpPr>
          <p:cNvPr id="54" name="Straight Arrow Connector 53">
            <a:extLst>
              <a:ext uri="{FF2B5EF4-FFF2-40B4-BE49-F238E27FC236}">
                <a16:creationId xmlns:a16="http://schemas.microsoft.com/office/drawing/2014/main" id="{69920D44-427D-914E-A684-128CA34D6870}"/>
              </a:ext>
            </a:extLst>
          </p:cNvPr>
          <p:cNvCxnSpPr/>
          <p:nvPr/>
        </p:nvCxnSpPr>
        <p:spPr>
          <a:xfrm flipH="1">
            <a:off x="9986964" y="3131025"/>
            <a:ext cx="342899" cy="869718"/>
          </a:xfrm>
          <a:prstGeom prst="straightConnector1">
            <a:avLst/>
          </a:prstGeom>
          <a:ln w="50800">
            <a:solidFill>
              <a:srgbClr val="00B050">
                <a:alpha val="50000"/>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2469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C938DA-C2D4-E942-B671-13A55030B276}"/>
              </a:ext>
            </a:extLst>
          </p:cNvPr>
          <p:cNvSpPr txBox="1"/>
          <p:nvPr/>
        </p:nvSpPr>
        <p:spPr>
          <a:xfrm>
            <a:off x="101600" y="91440"/>
            <a:ext cx="5260814" cy="707886"/>
          </a:xfrm>
          <a:prstGeom prst="rect">
            <a:avLst/>
          </a:prstGeom>
          <a:noFill/>
        </p:spPr>
        <p:txBody>
          <a:bodyPr wrap="square" rtlCol="0">
            <a:spAutoFit/>
          </a:bodyPr>
          <a:lstStyle/>
          <a:p>
            <a:r>
              <a:rPr lang="en-US" sz="2000" b="1" dirty="0"/>
              <a:t>ROC AUC is terrible for imbalanced data.</a:t>
            </a:r>
          </a:p>
          <a:p>
            <a:r>
              <a:rPr lang="en-US" sz="2000" b="1" dirty="0"/>
              <a:t>Precision-Recall is much better.</a:t>
            </a:r>
          </a:p>
        </p:txBody>
      </p:sp>
      <p:pic>
        <p:nvPicPr>
          <p:cNvPr id="7" name="Picture 6">
            <a:extLst>
              <a:ext uri="{FF2B5EF4-FFF2-40B4-BE49-F238E27FC236}">
                <a16:creationId xmlns:a16="http://schemas.microsoft.com/office/drawing/2014/main" id="{59FDEBD1-78FA-5B45-8C6E-256EB90951F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837924" y="579120"/>
            <a:ext cx="7252476" cy="5638800"/>
          </a:xfrm>
          <a:prstGeom prst="rect">
            <a:avLst/>
          </a:prstGeom>
        </p:spPr>
      </p:pic>
      <p:sp>
        <p:nvSpPr>
          <p:cNvPr id="8" name="TextBox 7">
            <a:extLst>
              <a:ext uri="{FF2B5EF4-FFF2-40B4-BE49-F238E27FC236}">
                <a16:creationId xmlns:a16="http://schemas.microsoft.com/office/drawing/2014/main" id="{7FEEFB28-182A-EE43-A6F7-37981AE81319}"/>
              </a:ext>
            </a:extLst>
          </p:cNvPr>
          <p:cNvSpPr txBox="1"/>
          <p:nvPr/>
        </p:nvSpPr>
        <p:spPr>
          <a:xfrm>
            <a:off x="128434" y="1168400"/>
            <a:ext cx="4632960" cy="3293209"/>
          </a:xfrm>
          <a:prstGeom prst="rect">
            <a:avLst/>
          </a:prstGeom>
          <a:noFill/>
        </p:spPr>
        <p:txBody>
          <a:bodyPr wrap="square" rtlCol="0">
            <a:spAutoFit/>
          </a:bodyPr>
          <a:lstStyle/>
          <a:p>
            <a:r>
              <a:rPr lang="en-US" sz="1600" dirty="0"/>
              <a:t>Imagine imbalanced data set:</a:t>
            </a:r>
          </a:p>
          <a:p>
            <a:r>
              <a:rPr lang="en-US" sz="1600" dirty="0"/>
              <a:t>for 10 airplanes we get 10,000 noise spikes.</a:t>
            </a:r>
          </a:p>
          <a:p>
            <a:r>
              <a:rPr lang="en-US" sz="1600" dirty="0"/>
              <a:t>Suppose we have a classifier with reasonably good ROC curve, which at the "sweet spot" identifies 90% of planes and only 1% of noise as planes. The AUC will be very close to 1.</a:t>
            </a:r>
          </a:p>
          <a:p>
            <a:endParaRPr lang="en-US" sz="1600" dirty="0"/>
          </a:p>
          <a:p>
            <a:r>
              <a:rPr lang="en-US" sz="1600" dirty="0"/>
              <a:t>But it is actually a terrible classifier.</a:t>
            </a:r>
          </a:p>
          <a:p>
            <a:r>
              <a:rPr lang="en-US" sz="1600" dirty="0"/>
              <a:t>Because it will cry "plane!" for noise spikes 10 times more than for real planes!</a:t>
            </a:r>
          </a:p>
          <a:p>
            <a:endParaRPr lang="en-US" sz="1600" dirty="0"/>
          </a:p>
          <a:p>
            <a:r>
              <a:rPr lang="en-US" sz="1600" dirty="0"/>
              <a:t>The Precision-Recall curve is a much better indicator. Please see example on the right.</a:t>
            </a:r>
          </a:p>
        </p:txBody>
      </p:sp>
      <p:sp>
        <p:nvSpPr>
          <p:cNvPr id="9" name="TextBox 8">
            <a:extLst>
              <a:ext uri="{FF2B5EF4-FFF2-40B4-BE49-F238E27FC236}">
                <a16:creationId xmlns:a16="http://schemas.microsoft.com/office/drawing/2014/main" id="{BBF27CC1-901A-464C-94EF-AAB069AD082B}"/>
              </a:ext>
            </a:extLst>
          </p:cNvPr>
          <p:cNvSpPr txBox="1"/>
          <p:nvPr/>
        </p:nvSpPr>
        <p:spPr>
          <a:xfrm>
            <a:off x="7813922" y="4782215"/>
            <a:ext cx="650240" cy="338554"/>
          </a:xfrm>
          <a:prstGeom prst="rect">
            <a:avLst/>
          </a:prstGeom>
          <a:noFill/>
        </p:spPr>
        <p:txBody>
          <a:bodyPr wrap="square" rtlCol="0">
            <a:spAutoFit/>
          </a:bodyPr>
          <a:lstStyle/>
          <a:p>
            <a:r>
              <a:rPr lang="en-US" sz="1600" b="1" dirty="0">
                <a:solidFill>
                  <a:srgbClr val="FF0000"/>
                </a:solidFill>
              </a:rPr>
              <a:t>ROC</a:t>
            </a:r>
          </a:p>
        </p:txBody>
      </p:sp>
      <p:sp>
        <p:nvSpPr>
          <p:cNvPr id="10" name="TextBox 9">
            <a:extLst>
              <a:ext uri="{FF2B5EF4-FFF2-40B4-BE49-F238E27FC236}">
                <a16:creationId xmlns:a16="http://schemas.microsoft.com/office/drawing/2014/main" id="{502E4AA8-0F85-D343-B7E0-E08E62539B2F}"/>
              </a:ext>
            </a:extLst>
          </p:cNvPr>
          <p:cNvSpPr txBox="1"/>
          <p:nvPr/>
        </p:nvSpPr>
        <p:spPr>
          <a:xfrm>
            <a:off x="9965196" y="4782215"/>
            <a:ext cx="1676400" cy="338554"/>
          </a:xfrm>
          <a:prstGeom prst="rect">
            <a:avLst/>
          </a:prstGeom>
          <a:noFill/>
        </p:spPr>
        <p:txBody>
          <a:bodyPr wrap="square" rtlCol="0">
            <a:spAutoFit/>
          </a:bodyPr>
          <a:lstStyle/>
          <a:p>
            <a:r>
              <a:rPr lang="en-US" sz="1600" b="1" dirty="0">
                <a:solidFill>
                  <a:srgbClr val="FF0000"/>
                </a:solidFill>
              </a:rPr>
              <a:t>Precision - Recall</a:t>
            </a:r>
          </a:p>
        </p:txBody>
      </p:sp>
    </p:spTree>
    <p:extLst>
      <p:ext uri="{BB962C8B-B14F-4D97-AF65-F5344CB8AC3E}">
        <p14:creationId xmlns:p14="http://schemas.microsoft.com/office/powerpoint/2010/main" val="33180428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0" y="64194"/>
            <a:ext cx="4564879" cy="5950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i="0" u="none" strike="noStrike" cap="none" dirty="0">
                <a:solidFill>
                  <a:schemeClr val="dk1"/>
                </a:solidFill>
                <a:latin typeface="Calibri"/>
                <a:ea typeface="Calibri"/>
                <a:cs typeface="Calibri"/>
                <a:sym typeface="Calibri"/>
              </a:rPr>
              <a:t>Confusion Matrix</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4D8283FA-2D57-6143-BD4D-5E14DD32FD69}"/>
              </a:ext>
            </a:extLst>
          </p:cNvPr>
          <p:cNvPicPr>
            <a:picLocks noChangeAspect="1"/>
          </p:cNvPicPr>
          <p:nvPr/>
        </p:nvPicPr>
        <p:blipFill>
          <a:blip r:embed="rId3"/>
          <a:stretch>
            <a:fillRect/>
          </a:stretch>
        </p:blipFill>
        <p:spPr>
          <a:xfrm>
            <a:off x="8727140" y="0"/>
            <a:ext cx="3248213" cy="2817727"/>
          </a:xfrm>
          <a:prstGeom prst="rect">
            <a:avLst/>
          </a:prstGeom>
        </p:spPr>
      </p:pic>
      <p:pic>
        <p:nvPicPr>
          <p:cNvPr id="5" name="Picture 4">
            <a:extLst>
              <a:ext uri="{FF2B5EF4-FFF2-40B4-BE49-F238E27FC236}">
                <a16:creationId xmlns:a16="http://schemas.microsoft.com/office/drawing/2014/main" id="{FB4BAF2C-0C1A-F448-A098-8A465864D8D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05600" y="3012140"/>
            <a:ext cx="5486400" cy="3657600"/>
          </a:xfrm>
          <a:prstGeom prst="rect">
            <a:avLst/>
          </a:prstGeom>
        </p:spPr>
      </p:pic>
      <p:sp>
        <p:nvSpPr>
          <p:cNvPr id="6" name="TextBox 5">
            <a:extLst>
              <a:ext uri="{FF2B5EF4-FFF2-40B4-BE49-F238E27FC236}">
                <a16:creationId xmlns:a16="http://schemas.microsoft.com/office/drawing/2014/main" id="{0776A3DB-E3D6-044A-B6B6-0333CC961AFA}"/>
              </a:ext>
            </a:extLst>
          </p:cNvPr>
          <p:cNvSpPr txBox="1"/>
          <p:nvPr/>
        </p:nvSpPr>
        <p:spPr>
          <a:xfrm>
            <a:off x="789290" y="2242844"/>
            <a:ext cx="5916310" cy="3108543"/>
          </a:xfrm>
          <a:prstGeom prst="rect">
            <a:avLst/>
          </a:prstGeom>
          <a:noFill/>
        </p:spPr>
        <p:txBody>
          <a:bodyPr wrap="square" rtlCol="0">
            <a:spAutoFit/>
          </a:bodyPr>
          <a:lstStyle/>
          <a:p>
            <a:r>
              <a:rPr lang="en-US" sz="1400" b="1" dirty="0">
                <a:solidFill>
                  <a:srgbClr val="00B0F0"/>
                </a:solidFill>
                <a:latin typeface="Consolas" panose="020B0609020204030204" pitchFamily="49" charset="0"/>
                <a:cs typeface="Consolas" panose="020B0609020204030204" pitchFamily="49" charset="0"/>
              </a:rPr>
              <a:t>from </a:t>
            </a:r>
            <a:r>
              <a:rPr lang="en-US" sz="1400" b="1" dirty="0" err="1">
                <a:solidFill>
                  <a:srgbClr val="00B0F0"/>
                </a:solidFill>
                <a:latin typeface="Consolas" panose="020B0609020204030204" pitchFamily="49" charset="0"/>
                <a:cs typeface="Consolas" panose="020B0609020204030204" pitchFamily="49" charset="0"/>
              </a:rPr>
              <a:t>sklearn</a:t>
            </a:r>
            <a:r>
              <a:rPr lang="en-US" sz="1400" b="1" dirty="0">
                <a:solidFill>
                  <a:srgbClr val="00B0F0"/>
                </a:solidFill>
                <a:latin typeface="Consolas" panose="020B0609020204030204" pitchFamily="49" charset="0"/>
                <a:cs typeface="Consolas" panose="020B0609020204030204" pitchFamily="49" charset="0"/>
              </a:rPr>
              <a:t> import metrics</a:t>
            </a:r>
          </a:p>
          <a:p>
            <a:endParaRPr lang="en-US" sz="1400" b="1" dirty="0">
              <a:solidFill>
                <a:srgbClr val="00B0F0"/>
              </a:solidFill>
              <a:latin typeface="Consolas" panose="020B0609020204030204" pitchFamily="49" charset="0"/>
              <a:cs typeface="Consolas" panose="020B0609020204030204" pitchFamily="49" charset="0"/>
            </a:endParaRPr>
          </a:p>
          <a:p>
            <a:r>
              <a:rPr lang="en-US" sz="1400" b="1" dirty="0">
                <a:solidFill>
                  <a:srgbClr val="00B0F0"/>
                </a:solidFill>
                <a:latin typeface="Consolas" panose="020B0609020204030204" pitchFamily="49" charset="0"/>
                <a:cs typeface="Consolas" panose="020B0609020204030204" pitchFamily="49" charset="0"/>
              </a:rPr>
              <a:t>expected = target</a:t>
            </a:r>
          </a:p>
          <a:p>
            <a:r>
              <a:rPr lang="en-US" sz="1400" b="1" dirty="0">
                <a:solidFill>
                  <a:srgbClr val="00B0F0"/>
                </a:solidFill>
                <a:latin typeface="Consolas" panose="020B0609020204030204" pitchFamily="49" charset="0"/>
                <a:cs typeface="Consolas" panose="020B0609020204030204" pitchFamily="49" charset="0"/>
              </a:rPr>
              <a:t>predicted = </a:t>
            </a:r>
            <a:r>
              <a:rPr lang="en-US" sz="1400" b="1" dirty="0" err="1">
                <a:solidFill>
                  <a:srgbClr val="00B0F0"/>
                </a:solidFill>
                <a:latin typeface="Consolas" panose="020B0609020204030204" pitchFamily="49" charset="0"/>
                <a:cs typeface="Consolas" panose="020B0609020204030204" pitchFamily="49" charset="0"/>
              </a:rPr>
              <a:t>model.predict</a:t>
            </a:r>
            <a:r>
              <a:rPr lang="en-US" sz="1400" b="1" dirty="0">
                <a:solidFill>
                  <a:srgbClr val="00B0F0"/>
                </a:solidFill>
                <a:latin typeface="Consolas" panose="020B0609020204030204" pitchFamily="49" charset="0"/>
                <a:cs typeface="Consolas" panose="020B0609020204030204" pitchFamily="49" charset="0"/>
              </a:rPr>
              <a:t>(data)</a:t>
            </a:r>
          </a:p>
          <a:p>
            <a:endParaRPr lang="en-US" sz="1400" b="1" dirty="0">
              <a:solidFill>
                <a:srgbClr val="00B0F0"/>
              </a:solidFill>
              <a:latin typeface="Consolas" panose="020B0609020204030204" pitchFamily="49" charset="0"/>
              <a:cs typeface="Consolas" panose="020B0609020204030204" pitchFamily="49" charset="0"/>
            </a:endParaRPr>
          </a:p>
          <a:p>
            <a:r>
              <a:rPr lang="en-US" sz="1400" b="1" dirty="0" err="1">
                <a:solidFill>
                  <a:srgbClr val="00B0F0"/>
                </a:solidFill>
                <a:latin typeface="Consolas" panose="020B0609020204030204" pitchFamily="49" charset="0"/>
                <a:cs typeface="Consolas" panose="020B0609020204030204" pitchFamily="49" charset="0"/>
              </a:rPr>
              <a:t>metrics.precision_score</a:t>
            </a:r>
            <a:r>
              <a:rPr lang="en-US" sz="1400" b="1" dirty="0">
                <a:solidFill>
                  <a:srgbClr val="00B0F0"/>
                </a:solidFill>
                <a:latin typeface="Consolas" panose="020B0609020204030204" pitchFamily="49" charset="0"/>
                <a:cs typeface="Consolas" panose="020B0609020204030204" pitchFamily="49" charset="0"/>
              </a:rPr>
              <a:t>(expected, predicted)</a:t>
            </a:r>
          </a:p>
          <a:p>
            <a:r>
              <a:rPr lang="en-US" sz="1400" b="1" dirty="0" err="1">
                <a:solidFill>
                  <a:srgbClr val="00B0F0"/>
                </a:solidFill>
                <a:latin typeface="Consolas" panose="020B0609020204030204" pitchFamily="49" charset="0"/>
                <a:cs typeface="Consolas" panose="020B0609020204030204" pitchFamily="49" charset="0"/>
              </a:rPr>
              <a:t>metrics.recall_score</a:t>
            </a:r>
            <a:r>
              <a:rPr lang="en-US" sz="1400" b="1" dirty="0">
                <a:solidFill>
                  <a:srgbClr val="00B0F0"/>
                </a:solidFill>
                <a:latin typeface="Consolas" panose="020B0609020204030204" pitchFamily="49" charset="0"/>
                <a:cs typeface="Consolas" panose="020B0609020204030204" pitchFamily="49" charset="0"/>
              </a:rPr>
              <a:t>(expected, predicted)</a:t>
            </a:r>
          </a:p>
          <a:p>
            <a:r>
              <a:rPr lang="en-US" sz="1400" b="1" dirty="0" err="1">
                <a:solidFill>
                  <a:srgbClr val="00B0F0"/>
                </a:solidFill>
                <a:latin typeface="Consolas" panose="020B0609020204030204" pitchFamily="49" charset="0"/>
                <a:cs typeface="Consolas" panose="020B0609020204030204" pitchFamily="49" charset="0"/>
              </a:rPr>
              <a:t>metrics.roc_curve</a:t>
            </a:r>
            <a:r>
              <a:rPr lang="en-US" sz="1400" b="1" dirty="0">
                <a:solidFill>
                  <a:srgbClr val="00B0F0"/>
                </a:solidFill>
                <a:latin typeface="Consolas" panose="020B0609020204030204" pitchFamily="49" charset="0"/>
                <a:cs typeface="Consolas" panose="020B0609020204030204" pitchFamily="49" charset="0"/>
              </a:rPr>
              <a:t>(expected, predicted)</a:t>
            </a:r>
          </a:p>
          <a:p>
            <a:r>
              <a:rPr lang="en-US" sz="1400" b="1" dirty="0" err="1">
                <a:solidFill>
                  <a:srgbClr val="00B0F0"/>
                </a:solidFill>
                <a:latin typeface="Consolas" panose="020B0609020204030204" pitchFamily="49" charset="0"/>
                <a:cs typeface="Consolas" panose="020B0609020204030204" pitchFamily="49" charset="0"/>
              </a:rPr>
              <a:t>metrics.roc_auc_score</a:t>
            </a:r>
            <a:r>
              <a:rPr lang="en-US" sz="1400" b="1" dirty="0">
                <a:solidFill>
                  <a:srgbClr val="00B0F0"/>
                </a:solidFill>
                <a:latin typeface="Consolas" panose="020B0609020204030204" pitchFamily="49" charset="0"/>
                <a:cs typeface="Consolas" panose="020B0609020204030204" pitchFamily="49" charset="0"/>
              </a:rPr>
              <a:t>(expected, predicted)</a:t>
            </a:r>
          </a:p>
          <a:p>
            <a:endParaRPr lang="en-US" sz="1400" b="1" dirty="0">
              <a:solidFill>
                <a:srgbClr val="00B0F0"/>
              </a:solidFill>
              <a:latin typeface="Consolas" panose="020B0609020204030204" pitchFamily="49" charset="0"/>
              <a:cs typeface="Consolas" panose="020B0609020204030204" pitchFamily="49" charset="0"/>
            </a:endParaRPr>
          </a:p>
          <a:p>
            <a:r>
              <a:rPr lang="en-US" sz="1400" b="1" dirty="0" err="1">
                <a:solidFill>
                  <a:srgbClr val="00B0F0"/>
                </a:solidFill>
                <a:latin typeface="Consolas" panose="020B0609020204030204" pitchFamily="49" charset="0"/>
                <a:cs typeface="Consolas" panose="020B0609020204030204" pitchFamily="49" charset="0"/>
              </a:rPr>
              <a:t>metrics.confusion_matrix</a:t>
            </a:r>
            <a:r>
              <a:rPr lang="en-US" sz="1400" b="1" dirty="0">
                <a:solidFill>
                  <a:srgbClr val="00B0F0"/>
                </a:solidFill>
                <a:latin typeface="Consolas" panose="020B0609020204030204" pitchFamily="49" charset="0"/>
                <a:cs typeface="Consolas" panose="020B0609020204030204" pitchFamily="49" charset="0"/>
              </a:rPr>
              <a:t>(expected, predicted)</a:t>
            </a:r>
          </a:p>
          <a:p>
            <a:endParaRPr lang="en-US" sz="1400" b="1" dirty="0">
              <a:solidFill>
                <a:srgbClr val="00B0F0"/>
              </a:solidFill>
              <a:latin typeface="Consolas" panose="020B0609020204030204" pitchFamily="49" charset="0"/>
              <a:cs typeface="Consolas" panose="020B0609020204030204" pitchFamily="49" charset="0"/>
            </a:endParaRPr>
          </a:p>
          <a:p>
            <a:r>
              <a:rPr lang="en-US" sz="1400" b="1" dirty="0">
                <a:solidFill>
                  <a:srgbClr val="00B0F0"/>
                </a:solidFill>
                <a:latin typeface="Consolas" panose="020B0609020204030204" pitchFamily="49" charset="0"/>
                <a:cs typeface="Consolas" panose="020B0609020204030204" pitchFamily="49" charset="0"/>
              </a:rPr>
              <a:t>[[194156   4864]</a:t>
            </a:r>
          </a:p>
          <a:p>
            <a:r>
              <a:rPr lang="en-US" sz="1400" b="1" dirty="0">
                <a:solidFill>
                  <a:srgbClr val="00B0F0"/>
                </a:solidFill>
                <a:latin typeface="Consolas" panose="020B0609020204030204" pitchFamily="49" charset="0"/>
                <a:cs typeface="Consolas" panose="020B0609020204030204" pitchFamily="49" charset="0"/>
              </a:rPr>
              <a:t> [    23    321]]</a:t>
            </a:r>
          </a:p>
        </p:txBody>
      </p:sp>
      <p:sp>
        <p:nvSpPr>
          <p:cNvPr id="7" name="TextBox 6">
            <a:extLst>
              <a:ext uri="{FF2B5EF4-FFF2-40B4-BE49-F238E27FC236}">
                <a16:creationId xmlns:a16="http://schemas.microsoft.com/office/drawing/2014/main" id="{765B8119-CB34-004A-8BAF-2F2E2895F4D1}"/>
              </a:ext>
            </a:extLst>
          </p:cNvPr>
          <p:cNvSpPr txBox="1"/>
          <p:nvPr/>
        </p:nvSpPr>
        <p:spPr>
          <a:xfrm>
            <a:off x="149086" y="635418"/>
            <a:ext cx="8228910" cy="1200329"/>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For a simple binary classifier we are predicting one of two possibilities (Yes/No, Positive/Negative, Plane/No-Plane, Normal/Abnormal, etc.).</a:t>
            </a:r>
          </a:p>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So we construct a 2x2 matrix to visualize True &amp; False Positives and Negatives.</a:t>
            </a:r>
          </a:p>
        </p:txBody>
      </p:sp>
      <p:sp>
        <p:nvSpPr>
          <p:cNvPr id="8" name="Google Shape;88;p13">
            <a:extLst>
              <a:ext uri="{FF2B5EF4-FFF2-40B4-BE49-F238E27FC236}">
                <a16:creationId xmlns:a16="http://schemas.microsoft.com/office/drawing/2014/main" id="{2B1BDB6E-ED89-9444-9CFB-7D7AF5C8172F}"/>
              </a:ext>
            </a:extLst>
          </p:cNvPr>
          <p:cNvSpPr txBox="1"/>
          <p:nvPr/>
        </p:nvSpPr>
        <p:spPr>
          <a:xfrm>
            <a:off x="149086" y="5717894"/>
            <a:ext cx="7270286" cy="11026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i="0" u="none" strike="noStrike" cap="none" dirty="0">
                <a:solidFill>
                  <a:schemeClr val="dk1"/>
                </a:solidFill>
                <a:latin typeface="Calibri"/>
                <a:ea typeface="Calibri"/>
                <a:cs typeface="Calibri"/>
                <a:sym typeface="Calibri"/>
              </a:rPr>
              <a:t>Accuracy  =  sum(Diagonal) / sum(ALL)  =  sum(Correct) / sum(ALL)</a:t>
            </a:r>
          </a:p>
          <a:p>
            <a:pPr marL="0" marR="0" lvl="0" indent="0" algn="l" rtl="0">
              <a:spcBef>
                <a:spcPts val="0"/>
              </a:spcBef>
              <a:spcAft>
                <a:spcPts val="0"/>
              </a:spcAft>
              <a:buNone/>
            </a:pPr>
            <a:r>
              <a:rPr lang="en-US" sz="2000" b="1" dirty="0">
                <a:solidFill>
                  <a:schemeClr val="dk1"/>
                </a:solidFill>
                <a:latin typeface="Calibri"/>
                <a:cs typeface="Calibri"/>
                <a:sym typeface="Calibri"/>
              </a:rPr>
              <a:t>Precision  =  TP / (TP+FP)</a:t>
            </a:r>
          </a:p>
          <a:p>
            <a:pPr marL="0" marR="0" lvl="0" indent="0" algn="l" rtl="0">
              <a:spcBef>
                <a:spcPts val="0"/>
              </a:spcBef>
              <a:spcAft>
                <a:spcPts val="0"/>
              </a:spcAft>
              <a:buNone/>
            </a:pPr>
            <a:r>
              <a:rPr lang="en-US" sz="2000" b="1" dirty="0">
                <a:solidFill>
                  <a:schemeClr val="dk1"/>
                </a:solidFill>
                <a:latin typeface="Calibri"/>
                <a:cs typeface="Calibri"/>
                <a:sym typeface="Calibri"/>
              </a:rPr>
              <a:t>Recall  =  TP / (TP+FN)  =  TP / </a:t>
            </a:r>
            <a:r>
              <a:rPr lang="en-US" sz="2000" b="1" dirty="0" err="1">
                <a:solidFill>
                  <a:schemeClr val="dk1"/>
                </a:solidFill>
                <a:latin typeface="Calibri"/>
                <a:cs typeface="Calibri"/>
                <a:sym typeface="Calibri"/>
              </a:rPr>
              <a:t>All_Actual_Positives</a:t>
            </a:r>
            <a:endParaRPr sz="2000" dirty="0"/>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4208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8;p13">
            <a:extLst>
              <a:ext uri="{FF2B5EF4-FFF2-40B4-BE49-F238E27FC236}">
                <a16:creationId xmlns:a16="http://schemas.microsoft.com/office/drawing/2014/main" id="{4DCBD493-C3BD-768D-B475-909A8038CBB5}"/>
              </a:ext>
            </a:extLst>
          </p:cNvPr>
          <p:cNvSpPr txBox="1"/>
          <p:nvPr/>
        </p:nvSpPr>
        <p:spPr>
          <a:xfrm>
            <a:off x="0" y="64194"/>
            <a:ext cx="4564879" cy="5950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i="0" u="none" strike="noStrike" cap="none" dirty="0">
                <a:solidFill>
                  <a:schemeClr val="dk1"/>
                </a:solidFill>
                <a:latin typeface="Calibri"/>
                <a:ea typeface="Calibri"/>
                <a:cs typeface="Calibri"/>
                <a:sym typeface="Calibri"/>
              </a:rPr>
              <a:t>Type I and Type II Errors</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5" name="Google Shape;108;p15">
            <a:extLst>
              <a:ext uri="{FF2B5EF4-FFF2-40B4-BE49-F238E27FC236}">
                <a16:creationId xmlns:a16="http://schemas.microsoft.com/office/drawing/2014/main" id="{894BDE4C-6D93-69DE-57F8-1ACA61335B70}"/>
              </a:ext>
            </a:extLst>
          </p:cNvPr>
          <p:cNvSpPr txBox="1"/>
          <p:nvPr/>
        </p:nvSpPr>
        <p:spPr>
          <a:xfrm>
            <a:off x="159685" y="696631"/>
            <a:ext cx="4405194" cy="2769959"/>
          </a:xfrm>
          <a:prstGeom prst="rect">
            <a:avLst/>
          </a:prstGeom>
          <a:solidFill>
            <a:schemeClr val="accent4">
              <a:lumMod val="20000"/>
              <a:lumOff val="80000"/>
            </a:schemeClr>
          </a:solidFill>
          <a:ln>
            <a:noFill/>
          </a:ln>
        </p:spPr>
        <p:txBody>
          <a:bodyPr spcFirstLastPara="1" wrap="square" lIns="91440" tIns="91425" rIns="91425" bIns="91425" anchor="t" anchorCtr="0">
            <a:spAutoFit/>
          </a:bodyPr>
          <a:lstStyle/>
          <a:p>
            <a:pPr marL="0" marR="0" lvl="0" indent="0" algn="l" rtl="0">
              <a:lnSpc>
                <a:spcPct val="100000"/>
              </a:lnSpc>
              <a:spcBef>
                <a:spcPts val="0"/>
              </a:spcBef>
              <a:spcAft>
                <a:spcPts val="0"/>
              </a:spcAft>
              <a:buNone/>
            </a:pPr>
            <a:r>
              <a:rPr lang="en-US" b="1" dirty="0">
                <a:solidFill>
                  <a:schemeClr val="dk1"/>
                </a:solidFill>
                <a:latin typeface="Calibri"/>
                <a:ea typeface="Calibri"/>
                <a:cs typeface="Calibri"/>
                <a:sym typeface="Calibri"/>
              </a:rPr>
              <a:t>Two types of Errors:</a:t>
            </a:r>
          </a:p>
          <a:p>
            <a:pPr marL="0" marR="0" lvl="0" indent="0" algn="l" rtl="0">
              <a:lnSpc>
                <a:spcPct val="100000"/>
              </a:lnSpc>
              <a:spcBef>
                <a:spcPts val="0"/>
              </a:spcBef>
              <a:spcAft>
                <a:spcPts val="0"/>
              </a:spcAft>
              <a:buNone/>
            </a:pPr>
            <a:endParaRPr lang="en-US" b="1" dirty="0">
              <a:solidFill>
                <a:schemeClr val="dk1"/>
              </a:solidFill>
              <a:latin typeface="Calibri"/>
              <a:ea typeface="Calibri"/>
              <a:cs typeface="Calibri"/>
              <a:sym typeface="Calibri"/>
            </a:endParaRPr>
          </a:p>
          <a:p>
            <a:pPr marL="285750" marR="0" lvl="0" indent="-285750" algn="l" rtl="0">
              <a:lnSpc>
                <a:spcPct val="100000"/>
              </a:lnSpc>
              <a:spcBef>
                <a:spcPts val="0"/>
              </a:spcBef>
              <a:spcAft>
                <a:spcPts val="0"/>
              </a:spcAft>
              <a:buFont typeface="Arial" panose="020B0604020202020204" pitchFamily="34" charset="0"/>
              <a:buChar char="•"/>
            </a:pPr>
            <a:r>
              <a:rPr lang="en-US" b="1" dirty="0">
                <a:solidFill>
                  <a:srgbClr val="FF0000"/>
                </a:solidFill>
                <a:latin typeface="Calibri"/>
                <a:ea typeface="Calibri"/>
                <a:cs typeface="Calibri"/>
                <a:sym typeface="Calibri"/>
              </a:rPr>
              <a:t>Type I error</a:t>
            </a:r>
            <a:r>
              <a:rPr lang="en-US" dirty="0">
                <a:solidFill>
                  <a:schemeClr val="dk1"/>
                </a:solidFill>
                <a:latin typeface="Calibri"/>
                <a:ea typeface="Calibri"/>
                <a:cs typeface="Calibri"/>
                <a:sym typeface="Calibri"/>
              </a:rPr>
              <a:t> - false rejection of the null hypothesis </a:t>
            </a:r>
            <a:br>
              <a:rPr lang="en-US" dirty="0">
                <a:solidFill>
                  <a:schemeClr val="dk1"/>
                </a:solidFill>
                <a:latin typeface="Calibri"/>
                <a:ea typeface="Calibri"/>
                <a:cs typeface="Calibri"/>
                <a:sym typeface="Calibri"/>
              </a:rPr>
            </a:br>
            <a:r>
              <a:rPr lang="en-US" dirty="0">
                <a:solidFill>
                  <a:schemeClr val="dk1"/>
                </a:solidFill>
                <a:latin typeface="Calibri"/>
                <a:ea typeface="Calibri"/>
                <a:cs typeface="Calibri"/>
                <a:sym typeface="Calibri"/>
              </a:rPr>
              <a:t>"false-positive" conclusion:</a:t>
            </a:r>
            <a:br>
              <a:rPr lang="en-US" dirty="0">
                <a:solidFill>
                  <a:schemeClr val="dk1"/>
                </a:solidFill>
                <a:latin typeface="Calibri"/>
                <a:ea typeface="Calibri"/>
                <a:cs typeface="Calibri"/>
                <a:sym typeface="Calibri"/>
              </a:rPr>
            </a:br>
            <a:r>
              <a:rPr lang="en-US" dirty="0">
                <a:solidFill>
                  <a:schemeClr val="dk1"/>
                </a:solidFill>
                <a:latin typeface="Calibri"/>
                <a:ea typeface="Calibri"/>
                <a:cs typeface="Calibri"/>
                <a:sym typeface="Calibri"/>
              </a:rPr>
              <a:t>.. innocent person convicted</a:t>
            </a:r>
            <a:br>
              <a:rPr lang="en-US" dirty="0">
                <a:solidFill>
                  <a:schemeClr val="dk1"/>
                </a:solidFill>
                <a:latin typeface="Calibri"/>
                <a:ea typeface="Calibri"/>
                <a:cs typeface="Calibri"/>
                <a:sym typeface="Calibri"/>
              </a:rPr>
            </a:br>
            <a:r>
              <a:rPr lang="en-US" dirty="0">
                <a:solidFill>
                  <a:schemeClr val="dk1"/>
                </a:solidFill>
                <a:latin typeface="Calibri"/>
                <a:ea typeface="Calibri"/>
                <a:cs typeface="Calibri"/>
                <a:sym typeface="Calibri"/>
              </a:rPr>
              <a:t>.. positive COVID test for a healthy person </a:t>
            </a:r>
          </a:p>
          <a:p>
            <a:pPr marR="0" lvl="0" algn="l" rtl="0">
              <a:lnSpc>
                <a:spcPct val="100000"/>
              </a:lnSpc>
              <a:spcBef>
                <a:spcPts val="0"/>
              </a:spcBef>
              <a:spcAft>
                <a:spcPts val="0"/>
              </a:spcAft>
            </a:pPr>
            <a:endParaRPr lang="en-US" dirty="0">
              <a:solidFill>
                <a:schemeClr val="dk1"/>
              </a:solidFill>
              <a:latin typeface="Calibri"/>
              <a:ea typeface="Calibri"/>
              <a:cs typeface="Calibri"/>
              <a:sym typeface="Calibri"/>
            </a:endParaRPr>
          </a:p>
          <a:p>
            <a:pPr marR="0" lvl="0" algn="l" rtl="0">
              <a:lnSpc>
                <a:spcPct val="100000"/>
              </a:lnSpc>
              <a:spcBef>
                <a:spcPts val="0"/>
              </a:spcBef>
              <a:spcAft>
                <a:spcPts val="0"/>
              </a:spcAft>
            </a:pPr>
            <a:endParaRPr dirty="0">
              <a:solidFill>
                <a:schemeClr val="dk1"/>
              </a:solidFill>
              <a:latin typeface="Calibri"/>
              <a:ea typeface="Calibri"/>
              <a:cs typeface="Calibri"/>
              <a:sym typeface="Calibri"/>
            </a:endParaRPr>
          </a:p>
          <a:p>
            <a:pPr marL="285750" lvl="0" indent="-285750">
              <a:buFont typeface="Arial" panose="020B0604020202020204" pitchFamily="34" charset="0"/>
              <a:buChar char="•"/>
            </a:pPr>
            <a:r>
              <a:rPr lang="en-US" b="1" dirty="0">
                <a:solidFill>
                  <a:srgbClr val="FF0000"/>
                </a:solidFill>
                <a:latin typeface="Calibri"/>
                <a:ea typeface="Calibri"/>
                <a:cs typeface="Calibri"/>
                <a:sym typeface="Calibri"/>
              </a:rPr>
              <a:t>Type II error</a:t>
            </a:r>
            <a:r>
              <a:rPr lang="en-US" dirty="0">
                <a:solidFill>
                  <a:schemeClr val="dk1"/>
                </a:solidFill>
                <a:latin typeface="Calibri"/>
                <a:ea typeface="Calibri"/>
                <a:cs typeface="Calibri"/>
                <a:sym typeface="Calibri"/>
              </a:rPr>
              <a:t> - false acceptance of the null hypothesis</a:t>
            </a:r>
            <a:br>
              <a:rPr lang="en-US" dirty="0">
                <a:solidFill>
                  <a:schemeClr val="dk1"/>
                </a:solidFill>
                <a:latin typeface="Calibri"/>
                <a:ea typeface="Calibri"/>
                <a:cs typeface="Calibri"/>
                <a:sym typeface="Calibri"/>
              </a:rPr>
            </a:br>
            <a:r>
              <a:rPr lang="en-US" dirty="0">
                <a:solidFill>
                  <a:schemeClr val="dk1"/>
                </a:solidFill>
                <a:latin typeface="Calibri"/>
                <a:ea typeface="Calibri"/>
                <a:cs typeface="Calibri"/>
                <a:sym typeface="Calibri"/>
              </a:rPr>
              <a:t>"false negative" conclusion:</a:t>
            </a:r>
            <a:br>
              <a:rPr lang="en-US" dirty="0">
                <a:solidFill>
                  <a:schemeClr val="dk1"/>
                </a:solidFill>
                <a:latin typeface="Calibri"/>
                <a:ea typeface="Calibri"/>
                <a:cs typeface="Calibri"/>
                <a:sym typeface="Calibri"/>
              </a:rPr>
            </a:br>
            <a:r>
              <a:rPr lang="en-US" dirty="0">
                <a:solidFill>
                  <a:schemeClr val="dk1"/>
                </a:solidFill>
                <a:latin typeface="Calibri"/>
                <a:ea typeface="Calibri"/>
                <a:cs typeface="Calibri"/>
                <a:sym typeface="Calibri"/>
              </a:rPr>
              <a:t>.. guilty person not convicted</a:t>
            </a:r>
            <a:br>
              <a:rPr lang="en-US" dirty="0">
                <a:solidFill>
                  <a:schemeClr val="dk1"/>
                </a:solidFill>
                <a:latin typeface="Calibri"/>
                <a:ea typeface="Calibri"/>
                <a:cs typeface="Calibri"/>
                <a:sym typeface="Calibri"/>
              </a:rPr>
            </a:br>
            <a:r>
              <a:rPr lang="en-US" dirty="0">
                <a:solidFill>
                  <a:schemeClr val="dk1"/>
                </a:solidFill>
                <a:latin typeface="Calibri"/>
                <a:ea typeface="Calibri"/>
                <a:cs typeface="Calibri"/>
                <a:sym typeface="Calibri"/>
              </a:rPr>
              <a:t>.. sick person is released as healthy</a:t>
            </a:r>
            <a:endParaRPr dirty="0">
              <a:solidFill>
                <a:schemeClr val="dk1"/>
              </a:solidFill>
              <a:latin typeface="Calibri"/>
              <a:ea typeface="Calibri"/>
              <a:cs typeface="Calibri"/>
              <a:sym typeface="Calibri"/>
            </a:endParaRPr>
          </a:p>
        </p:txBody>
      </p:sp>
      <p:graphicFrame>
        <p:nvGraphicFramePr>
          <p:cNvPr id="6" name="Google Shape;109;p15">
            <a:extLst>
              <a:ext uri="{FF2B5EF4-FFF2-40B4-BE49-F238E27FC236}">
                <a16:creationId xmlns:a16="http://schemas.microsoft.com/office/drawing/2014/main" id="{4AE81F05-5ED1-B097-0F94-8C22EA3705E0}"/>
              </a:ext>
            </a:extLst>
          </p:cNvPr>
          <p:cNvGraphicFramePr/>
          <p:nvPr>
            <p:extLst>
              <p:ext uri="{D42A27DB-BD31-4B8C-83A1-F6EECF244321}">
                <p14:modId xmlns:p14="http://schemas.microsoft.com/office/powerpoint/2010/main" val="3117910011"/>
              </p:ext>
            </p:extLst>
          </p:nvPr>
        </p:nvGraphicFramePr>
        <p:xfrm>
          <a:off x="7216437" y="84772"/>
          <a:ext cx="4865634" cy="1615350"/>
        </p:xfrm>
        <a:graphic>
          <a:graphicData uri="http://schemas.openxmlformats.org/drawingml/2006/table">
            <a:tbl>
              <a:tblPr>
                <a:noFill/>
              </a:tblPr>
              <a:tblGrid>
                <a:gridCol w="1621878">
                  <a:extLst>
                    <a:ext uri="{9D8B030D-6E8A-4147-A177-3AD203B41FA5}">
                      <a16:colId xmlns:a16="http://schemas.microsoft.com/office/drawing/2014/main" val="20000"/>
                    </a:ext>
                  </a:extLst>
                </a:gridCol>
                <a:gridCol w="1621878">
                  <a:extLst>
                    <a:ext uri="{9D8B030D-6E8A-4147-A177-3AD203B41FA5}">
                      <a16:colId xmlns:a16="http://schemas.microsoft.com/office/drawing/2014/main" val="20001"/>
                    </a:ext>
                  </a:extLst>
                </a:gridCol>
                <a:gridCol w="1621878">
                  <a:extLst>
                    <a:ext uri="{9D8B030D-6E8A-4147-A177-3AD203B41FA5}">
                      <a16:colId xmlns:a16="http://schemas.microsoft.com/office/drawing/2014/main" val="20002"/>
                    </a:ext>
                  </a:extLst>
                </a:gridCol>
              </a:tblGrid>
              <a:tr h="0">
                <a:tc>
                  <a:txBody>
                    <a:bodyPr/>
                    <a:lstStyle/>
                    <a:p>
                      <a:pPr marL="0" lvl="0" indent="0" algn="l" rtl="0">
                        <a:spcBef>
                          <a:spcPts val="0"/>
                        </a:spcBef>
                        <a:spcAft>
                          <a:spcPts val="0"/>
                        </a:spcAft>
                        <a:buNone/>
                      </a:pPr>
                      <a:endParaRPr sz="1400" dirty="0"/>
                    </a:p>
                  </a:txBody>
                  <a:tcPr marL="91425" marR="91425" marT="91425" marB="91425">
                    <a:solidFill>
                      <a:schemeClr val="accent6">
                        <a:lumMod val="20000"/>
                        <a:lumOff val="80000"/>
                      </a:schemeClr>
                    </a:solidFill>
                  </a:tcPr>
                </a:tc>
                <a:tc>
                  <a:txBody>
                    <a:bodyPr/>
                    <a:lstStyle/>
                    <a:p>
                      <a:pPr marL="0" lvl="0" indent="0" algn="l" rtl="0">
                        <a:spcBef>
                          <a:spcPts val="0"/>
                        </a:spcBef>
                        <a:spcAft>
                          <a:spcPts val="0"/>
                        </a:spcAft>
                        <a:buNone/>
                      </a:pPr>
                      <a:r>
                        <a:rPr lang="en-US" sz="1400" dirty="0"/>
                        <a:t>Accept H</a:t>
                      </a:r>
                      <a:r>
                        <a:rPr lang="en-US" sz="1400" baseline="-25000" dirty="0"/>
                        <a:t>0</a:t>
                      </a:r>
                      <a:endParaRPr sz="1400" dirty="0"/>
                    </a:p>
                  </a:txBody>
                  <a:tcPr marL="91425" marR="91425" marT="91425" marB="91425">
                    <a:solidFill>
                      <a:schemeClr val="accent6">
                        <a:lumMod val="20000"/>
                        <a:lumOff val="80000"/>
                      </a:schemeClr>
                    </a:solidFill>
                  </a:tcPr>
                </a:tc>
                <a:tc>
                  <a:txBody>
                    <a:bodyPr/>
                    <a:lstStyle/>
                    <a:p>
                      <a:pPr marL="0" lvl="0" indent="0" algn="l" rtl="0">
                        <a:spcBef>
                          <a:spcPts val="0"/>
                        </a:spcBef>
                        <a:spcAft>
                          <a:spcPts val="0"/>
                        </a:spcAft>
                        <a:buClr>
                          <a:schemeClr val="dk1"/>
                        </a:buClr>
                        <a:buSzPts val="1100"/>
                        <a:buFont typeface="Arial"/>
                        <a:buNone/>
                      </a:pPr>
                      <a:r>
                        <a:rPr lang="en-US" sz="1400" dirty="0">
                          <a:solidFill>
                            <a:schemeClr val="dk1"/>
                          </a:solidFill>
                        </a:rPr>
                        <a:t>Reject </a:t>
                      </a:r>
                      <a:r>
                        <a:rPr lang="en-US" sz="1400" dirty="0"/>
                        <a:t>H</a:t>
                      </a:r>
                      <a:r>
                        <a:rPr lang="en-US" sz="1400" baseline="-25000" dirty="0"/>
                        <a:t>0</a:t>
                      </a:r>
                      <a:endParaRPr sz="1400" dirty="0"/>
                    </a:p>
                  </a:txBody>
                  <a:tcPr marL="91425" marR="91425" marT="91425" marB="91425">
                    <a:solidFill>
                      <a:schemeClr val="accent6">
                        <a:lumMod val="20000"/>
                        <a:lumOff val="80000"/>
                      </a:schemeClr>
                    </a:solidFill>
                  </a:tcPr>
                </a:tc>
                <a:extLst>
                  <a:ext uri="{0D108BD9-81ED-4DB2-BD59-A6C34878D82A}">
                    <a16:rowId xmlns:a16="http://schemas.microsoft.com/office/drawing/2014/main" val="10000"/>
                  </a:ext>
                </a:extLst>
              </a:tr>
              <a:tr h="535495">
                <a:tc>
                  <a:txBody>
                    <a:bodyPr/>
                    <a:lstStyle/>
                    <a:p>
                      <a:pPr marL="0" lvl="0" indent="0" algn="l" rtl="0">
                        <a:spcBef>
                          <a:spcPts val="0"/>
                        </a:spcBef>
                        <a:spcAft>
                          <a:spcPts val="0"/>
                        </a:spcAft>
                        <a:buNone/>
                      </a:pPr>
                      <a:r>
                        <a:rPr lang="en-US" sz="1400" dirty="0"/>
                        <a:t>H</a:t>
                      </a:r>
                      <a:r>
                        <a:rPr lang="en-US" sz="1400" baseline="-25000" dirty="0"/>
                        <a:t>0</a:t>
                      </a:r>
                      <a:r>
                        <a:rPr lang="en-US" sz="1400" dirty="0"/>
                        <a:t> is True</a:t>
                      </a:r>
                      <a:endParaRPr sz="1400" dirty="0"/>
                    </a:p>
                  </a:txBody>
                  <a:tcPr marL="91425" marR="91425" marT="91425" marB="91425">
                    <a:solidFill>
                      <a:schemeClr val="accent6">
                        <a:lumMod val="20000"/>
                        <a:lumOff val="80000"/>
                      </a:schemeClr>
                    </a:solidFill>
                  </a:tcPr>
                </a:tc>
                <a:tc>
                  <a:txBody>
                    <a:bodyPr/>
                    <a:lstStyle/>
                    <a:p>
                      <a:pPr marL="0" lvl="0" indent="0" algn="l" rtl="0">
                        <a:spcBef>
                          <a:spcPts val="0"/>
                        </a:spcBef>
                        <a:spcAft>
                          <a:spcPts val="0"/>
                        </a:spcAft>
                        <a:buNone/>
                      </a:pPr>
                      <a:r>
                        <a:rPr lang="en-US" sz="1400" dirty="0"/>
                        <a:t>Correct</a:t>
                      </a:r>
                      <a:endParaRPr sz="1400" dirty="0"/>
                    </a:p>
                  </a:txBody>
                  <a:tcPr marL="91425" marR="91425" marT="91425" marB="91425">
                    <a:solidFill>
                      <a:srgbClr val="C9DAF8"/>
                    </a:solidFill>
                  </a:tcPr>
                </a:tc>
                <a:tc>
                  <a:txBody>
                    <a:bodyPr/>
                    <a:lstStyle/>
                    <a:p>
                      <a:pPr marL="0" lvl="0" indent="0" algn="l" rtl="0">
                        <a:spcBef>
                          <a:spcPts val="0"/>
                        </a:spcBef>
                        <a:spcAft>
                          <a:spcPts val="0"/>
                        </a:spcAft>
                        <a:buNone/>
                      </a:pPr>
                      <a:r>
                        <a:rPr lang="en-US" sz="1400" b="1" dirty="0">
                          <a:solidFill>
                            <a:srgbClr val="FF0000"/>
                          </a:solidFill>
                        </a:rPr>
                        <a:t>type I error</a:t>
                      </a:r>
                    </a:p>
                    <a:p>
                      <a:pPr marL="0" lvl="0" indent="0" algn="l" rtl="0">
                        <a:spcBef>
                          <a:spcPts val="0"/>
                        </a:spcBef>
                        <a:spcAft>
                          <a:spcPts val="0"/>
                        </a:spcAft>
                        <a:buNone/>
                      </a:pPr>
                      <a:r>
                        <a:rPr lang="en-US" sz="1400" b="1" dirty="0">
                          <a:solidFill>
                            <a:srgbClr val="FF0000"/>
                          </a:solidFill>
                        </a:rPr>
                        <a:t>(rejected True)</a:t>
                      </a:r>
                      <a:endParaRPr sz="1400" b="1" dirty="0">
                        <a:solidFill>
                          <a:srgbClr val="FF0000"/>
                        </a:solidFill>
                      </a:endParaRPr>
                    </a:p>
                  </a:txBody>
                  <a:tcPr marL="91425" marR="91425" marT="91425" marB="91425"/>
                </a:tc>
                <a:extLst>
                  <a:ext uri="{0D108BD9-81ED-4DB2-BD59-A6C34878D82A}">
                    <a16:rowId xmlns:a16="http://schemas.microsoft.com/office/drawing/2014/main" val="10001"/>
                  </a:ext>
                </a:extLst>
              </a:tr>
              <a:tr h="535495">
                <a:tc>
                  <a:txBody>
                    <a:bodyPr/>
                    <a:lstStyle/>
                    <a:p>
                      <a:pPr marL="0" lvl="0" indent="0" algn="l" rtl="0">
                        <a:spcBef>
                          <a:spcPts val="0"/>
                        </a:spcBef>
                        <a:spcAft>
                          <a:spcPts val="0"/>
                        </a:spcAft>
                        <a:buNone/>
                      </a:pPr>
                      <a:r>
                        <a:rPr lang="en-US" sz="1400" dirty="0"/>
                        <a:t>H</a:t>
                      </a:r>
                      <a:r>
                        <a:rPr lang="en-US" sz="1400" baseline="-25000" dirty="0"/>
                        <a:t>0</a:t>
                      </a:r>
                      <a:r>
                        <a:rPr lang="en-US" sz="1400" dirty="0"/>
                        <a:t> is False</a:t>
                      </a:r>
                      <a:endParaRPr sz="1400" dirty="0"/>
                    </a:p>
                  </a:txBody>
                  <a:tcPr marL="91425" marR="91425" marT="91425" marB="91425">
                    <a:solidFill>
                      <a:schemeClr val="accent6">
                        <a:lumMod val="20000"/>
                        <a:lumOff val="80000"/>
                      </a:schemeClr>
                    </a:solidFill>
                  </a:tcPr>
                </a:tc>
                <a:tc>
                  <a:txBody>
                    <a:bodyPr/>
                    <a:lstStyle/>
                    <a:p>
                      <a:pPr marL="0" lvl="0" indent="0" algn="l" rtl="0">
                        <a:spcBef>
                          <a:spcPts val="0"/>
                        </a:spcBef>
                        <a:spcAft>
                          <a:spcPts val="0"/>
                        </a:spcAft>
                        <a:buNone/>
                      </a:pPr>
                      <a:r>
                        <a:rPr lang="en-US" sz="1400" b="1" dirty="0">
                          <a:solidFill>
                            <a:srgbClr val="FF0000"/>
                          </a:solidFill>
                        </a:rPr>
                        <a:t>type II error</a:t>
                      </a:r>
                    </a:p>
                    <a:p>
                      <a:pPr marL="0" lvl="0" indent="0" algn="l" rtl="0">
                        <a:spcBef>
                          <a:spcPts val="0"/>
                        </a:spcBef>
                        <a:spcAft>
                          <a:spcPts val="0"/>
                        </a:spcAft>
                        <a:buNone/>
                      </a:pPr>
                      <a:r>
                        <a:rPr lang="en-US" sz="1400" b="1" dirty="0">
                          <a:solidFill>
                            <a:srgbClr val="FF0000"/>
                          </a:solidFill>
                        </a:rPr>
                        <a:t>(accepted False)</a:t>
                      </a:r>
                      <a:endParaRPr sz="1400" b="1" dirty="0">
                        <a:solidFill>
                          <a:srgbClr val="FF0000"/>
                        </a:solidFill>
                      </a:endParaRPr>
                    </a:p>
                  </a:txBody>
                  <a:tcPr marL="91425" marR="91425" marT="91425" marB="91425"/>
                </a:tc>
                <a:tc>
                  <a:txBody>
                    <a:bodyPr/>
                    <a:lstStyle/>
                    <a:p>
                      <a:pPr marL="0" lvl="0" indent="0" algn="l" rtl="0">
                        <a:spcBef>
                          <a:spcPts val="0"/>
                        </a:spcBef>
                        <a:spcAft>
                          <a:spcPts val="0"/>
                        </a:spcAft>
                        <a:buNone/>
                      </a:pPr>
                      <a:r>
                        <a:rPr lang="en-US" sz="1400" dirty="0"/>
                        <a:t>Correct </a:t>
                      </a:r>
                      <a:endParaRPr sz="1400" dirty="0"/>
                    </a:p>
                  </a:txBody>
                  <a:tcPr marL="91425" marR="91425" marT="91425" marB="91425">
                    <a:solidFill>
                      <a:srgbClr val="C9DAF8"/>
                    </a:solidFill>
                  </a:tcPr>
                </a:tc>
                <a:extLst>
                  <a:ext uri="{0D108BD9-81ED-4DB2-BD59-A6C34878D82A}">
                    <a16:rowId xmlns:a16="http://schemas.microsoft.com/office/drawing/2014/main" val="10002"/>
                  </a:ext>
                </a:extLst>
              </a:tr>
            </a:tbl>
          </a:graphicData>
        </a:graphic>
      </p:graphicFrame>
      <p:sp>
        <p:nvSpPr>
          <p:cNvPr id="3" name="TextBox 2">
            <a:extLst>
              <a:ext uri="{FF2B5EF4-FFF2-40B4-BE49-F238E27FC236}">
                <a16:creationId xmlns:a16="http://schemas.microsoft.com/office/drawing/2014/main" id="{B3B1CF2C-65C5-4B39-9DC6-0815B8F51635}"/>
              </a:ext>
            </a:extLst>
          </p:cNvPr>
          <p:cNvSpPr txBox="1"/>
          <p:nvPr/>
        </p:nvSpPr>
        <p:spPr>
          <a:xfrm>
            <a:off x="122659" y="4372570"/>
            <a:ext cx="5973341" cy="2400657"/>
          </a:xfrm>
          <a:prstGeom prst="rect">
            <a:avLst/>
          </a:prstGeom>
          <a:solidFill>
            <a:schemeClr val="accent4">
              <a:lumMod val="20000"/>
              <a:lumOff val="80000"/>
            </a:schemeClr>
          </a:solidFill>
        </p:spPr>
        <p:txBody>
          <a:bodyPr wrap="square" rtlCol="0">
            <a:spAutoFit/>
          </a:bodyPr>
          <a:lstStyle/>
          <a:p>
            <a:r>
              <a:rPr lang="en-US" sz="1800" b="1" dirty="0">
                <a:solidFill>
                  <a:srgbClr val="FF0000"/>
                </a:solidFill>
              </a:rPr>
              <a:t>The type of error depends on the null hypothesis</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dirty="0">
                <a:latin typeface="Menlo" panose="020B0609030804020204" pitchFamily="49" charset="0"/>
                <a:ea typeface="Menlo" panose="020B0609030804020204" pitchFamily="49" charset="0"/>
                <a:cs typeface="Menlo" panose="020B0609030804020204" pitchFamily="49" charset="0"/>
              </a:rPr>
              <a:t>Example: COVID test.</a:t>
            </a: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b="1" dirty="0">
                <a:solidFill>
                  <a:srgbClr val="00B050"/>
                </a:solidFill>
                <a:latin typeface="Menlo" panose="020B0609030804020204" pitchFamily="49" charset="0"/>
                <a:ea typeface="Menlo" panose="020B0609030804020204" pitchFamily="49" charset="0"/>
                <a:cs typeface="Menlo" panose="020B0609030804020204" pitchFamily="49" charset="0"/>
              </a:rPr>
              <a:t>Null Hypothesis 1: person has COVID.</a:t>
            </a:r>
          </a:p>
          <a:p>
            <a:r>
              <a:rPr lang="en-US" sz="1200" b="1" dirty="0">
                <a:solidFill>
                  <a:srgbClr val="FF0000"/>
                </a:solidFill>
                <a:latin typeface="Menlo" panose="020B0609030804020204" pitchFamily="49" charset="0"/>
                <a:ea typeface="Menlo" panose="020B0609030804020204" pitchFamily="49" charset="0"/>
                <a:cs typeface="Menlo" panose="020B0609030804020204" pitchFamily="49" charset="0"/>
              </a:rPr>
              <a:t>Error Type 1</a:t>
            </a:r>
            <a:r>
              <a:rPr lang="en-US" sz="1200" dirty="0">
                <a:latin typeface="Menlo" panose="020B0609030804020204" pitchFamily="49" charset="0"/>
                <a:ea typeface="Menlo" panose="020B0609030804020204" pitchFamily="49" charset="0"/>
                <a:cs typeface="Menlo" panose="020B0609030804020204" pitchFamily="49" charset="0"/>
              </a:rPr>
              <a:t> is when the test says "</a:t>
            </a:r>
            <a:r>
              <a:rPr lang="en-US" sz="1200" b="1" dirty="0">
                <a:solidFill>
                  <a:srgbClr val="FF0000"/>
                </a:solidFill>
                <a:latin typeface="Menlo" panose="020B0609030804020204" pitchFamily="49" charset="0"/>
                <a:ea typeface="Menlo" panose="020B0609030804020204" pitchFamily="49" charset="0"/>
                <a:cs typeface="Menlo" panose="020B0609030804020204" pitchFamily="49" charset="0"/>
              </a:rPr>
              <a:t>Healthy</a:t>
            </a:r>
            <a:r>
              <a:rPr lang="en-US" sz="1200" dirty="0">
                <a:latin typeface="Menlo" panose="020B0609030804020204" pitchFamily="49" charset="0"/>
                <a:ea typeface="Menlo" panose="020B0609030804020204" pitchFamily="49" charset="0"/>
                <a:cs typeface="Menlo" panose="020B0609030804020204" pitchFamily="49" charset="0"/>
              </a:rPr>
              <a:t>" on a sick person</a:t>
            </a:r>
          </a:p>
          <a:p>
            <a:r>
              <a:rPr lang="en-US" sz="1200" dirty="0">
                <a:latin typeface="Menlo" panose="020B0609030804020204" pitchFamily="49" charset="0"/>
                <a:ea typeface="Menlo" panose="020B0609030804020204" pitchFamily="49" charset="0"/>
                <a:cs typeface="Menlo" panose="020B0609030804020204" pitchFamily="49" charset="0"/>
              </a:rPr>
              <a:t>Error Type 2 is when the test says "Sick" on a healthy person</a:t>
            </a:r>
          </a:p>
          <a:p>
            <a:endParaRPr lang="en-US" sz="1200" dirty="0">
              <a:latin typeface="Menlo" panose="020B0609030804020204" pitchFamily="49" charset="0"/>
              <a:ea typeface="Menlo" panose="020B0609030804020204" pitchFamily="49" charset="0"/>
              <a:cs typeface="Menlo" panose="020B0609030804020204" pitchFamily="49" charset="0"/>
            </a:endParaRPr>
          </a:p>
          <a:p>
            <a:endParaRPr lang="en-US" sz="1200" dirty="0">
              <a:latin typeface="Menlo" panose="020B0609030804020204" pitchFamily="49" charset="0"/>
              <a:ea typeface="Menlo" panose="020B0609030804020204" pitchFamily="49" charset="0"/>
              <a:cs typeface="Menlo" panose="020B0609030804020204" pitchFamily="49" charset="0"/>
            </a:endParaRPr>
          </a:p>
          <a:p>
            <a:r>
              <a:rPr lang="en-US" sz="1200" b="1" dirty="0">
                <a:solidFill>
                  <a:srgbClr val="00B050"/>
                </a:solidFill>
                <a:latin typeface="Menlo" panose="020B0609030804020204" pitchFamily="49" charset="0"/>
                <a:ea typeface="Menlo" panose="020B0609030804020204" pitchFamily="49" charset="0"/>
                <a:cs typeface="Menlo" panose="020B0609030804020204" pitchFamily="49" charset="0"/>
              </a:rPr>
              <a:t>Null Hypothesis 2: person is Healthy.</a:t>
            </a:r>
          </a:p>
          <a:p>
            <a:r>
              <a:rPr lang="en-US" sz="1200" b="1" dirty="0">
                <a:solidFill>
                  <a:srgbClr val="FF0000"/>
                </a:solidFill>
                <a:latin typeface="Menlo" panose="020B0609030804020204" pitchFamily="49" charset="0"/>
                <a:ea typeface="Menlo" panose="020B0609030804020204" pitchFamily="49" charset="0"/>
                <a:cs typeface="Menlo" panose="020B0609030804020204" pitchFamily="49" charset="0"/>
              </a:rPr>
              <a:t>Error Type 1</a:t>
            </a:r>
            <a:r>
              <a:rPr lang="en-US" sz="1200" dirty="0">
                <a:latin typeface="Menlo" panose="020B0609030804020204" pitchFamily="49" charset="0"/>
                <a:ea typeface="Menlo" panose="020B0609030804020204" pitchFamily="49" charset="0"/>
                <a:cs typeface="Menlo" panose="020B0609030804020204" pitchFamily="49" charset="0"/>
              </a:rPr>
              <a:t> is when the test says "</a:t>
            </a:r>
            <a:r>
              <a:rPr lang="en-US" sz="1200" b="1" dirty="0">
                <a:solidFill>
                  <a:srgbClr val="FF0000"/>
                </a:solidFill>
                <a:latin typeface="Menlo" panose="020B0609030804020204" pitchFamily="49" charset="0"/>
                <a:ea typeface="Menlo" panose="020B0609030804020204" pitchFamily="49" charset="0"/>
                <a:cs typeface="Menlo" panose="020B0609030804020204" pitchFamily="49" charset="0"/>
              </a:rPr>
              <a:t>Sick</a:t>
            </a:r>
            <a:r>
              <a:rPr lang="en-US" sz="1200" dirty="0">
                <a:latin typeface="Menlo" panose="020B0609030804020204" pitchFamily="49" charset="0"/>
                <a:ea typeface="Menlo" panose="020B0609030804020204" pitchFamily="49" charset="0"/>
                <a:cs typeface="Menlo" panose="020B0609030804020204" pitchFamily="49" charset="0"/>
              </a:rPr>
              <a:t>" on a healthy person</a:t>
            </a:r>
          </a:p>
          <a:p>
            <a:r>
              <a:rPr lang="en-US" sz="1200" dirty="0">
                <a:latin typeface="Menlo" panose="020B0609030804020204" pitchFamily="49" charset="0"/>
                <a:ea typeface="Menlo" panose="020B0609030804020204" pitchFamily="49" charset="0"/>
                <a:cs typeface="Menlo" panose="020B0609030804020204" pitchFamily="49" charset="0"/>
              </a:rPr>
              <a:t>Error Type 2 is when the test says "Healthy" on a sick person</a:t>
            </a:r>
          </a:p>
        </p:txBody>
      </p:sp>
      <p:sp>
        <p:nvSpPr>
          <p:cNvPr id="8" name="TextBox 7">
            <a:extLst>
              <a:ext uri="{FF2B5EF4-FFF2-40B4-BE49-F238E27FC236}">
                <a16:creationId xmlns:a16="http://schemas.microsoft.com/office/drawing/2014/main" id="{03F9A077-BA4E-1554-A75D-5EF94BAF191C}"/>
              </a:ext>
            </a:extLst>
          </p:cNvPr>
          <p:cNvSpPr txBox="1"/>
          <p:nvPr/>
        </p:nvSpPr>
        <p:spPr>
          <a:xfrm>
            <a:off x="6388925" y="4372570"/>
            <a:ext cx="5696103" cy="2308324"/>
          </a:xfrm>
          <a:prstGeom prst="rect">
            <a:avLst/>
          </a:prstGeom>
          <a:solidFill>
            <a:schemeClr val="accent4">
              <a:lumMod val="20000"/>
              <a:lumOff val="80000"/>
            </a:schemeClr>
          </a:solidFill>
        </p:spPr>
        <p:txBody>
          <a:bodyPr wrap="square" rtlCol="0">
            <a:spAutoFit/>
          </a:bodyPr>
          <a:lstStyle/>
          <a:p>
            <a:r>
              <a:rPr lang="en-US" sz="1800" b="1" dirty="0">
                <a:solidFill>
                  <a:srgbClr val="FF0000"/>
                </a:solidFill>
              </a:rPr>
              <a:t>Choosing null hypothesis:</a:t>
            </a:r>
          </a:p>
          <a:p>
            <a:endParaRPr lang="en-US" dirty="0"/>
          </a:p>
          <a:p>
            <a:r>
              <a:rPr lang="en-US" dirty="0"/>
              <a:t>guilty / innocent: the person is presumed innocent until proven guilty. </a:t>
            </a:r>
          </a:p>
          <a:p>
            <a:r>
              <a:rPr lang="en-US" dirty="0"/>
              <a:t>Null Hypothesis = "Innocent"</a:t>
            </a:r>
          </a:p>
          <a:p>
            <a:endParaRPr lang="en-US" dirty="0"/>
          </a:p>
          <a:p>
            <a:r>
              <a:rPr lang="en-US" dirty="0"/>
              <a:t>sick / healthy: the person is presumed healthy. </a:t>
            </a:r>
          </a:p>
          <a:p>
            <a:r>
              <a:rPr lang="en-US" dirty="0"/>
              <a:t>Null Hypothesis = "Healthy"</a:t>
            </a:r>
          </a:p>
          <a:p>
            <a:endParaRPr lang="en-US" dirty="0"/>
          </a:p>
          <a:p>
            <a:r>
              <a:rPr lang="en-US" dirty="0" err="1"/>
              <a:t>airplaine</a:t>
            </a:r>
            <a:r>
              <a:rPr lang="en-US" dirty="0"/>
              <a:t> / noise: the signals are mostly noise.</a:t>
            </a:r>
          </a:p>
          <a:p>
            <a:r>
              <a:rPr lang="en-US" dirty="0"/>
              <a:t>Null Hypothesis = "Noise"</a:t>
            </a:r>
          </a:p>
        </p:txBody>
      </p:sp>
      <p:pic>
        <p:nvPicPr>
          <p:cNvPr id="2" name="Picture 1">
            <a:extLst>
              <a:ext uri="{FF2B5EF4-FFF2-40B4-BE49-F238E27FC236}">
                <a16:creationId xmlns:a16="http://schemas.microsoft.com/office/drawing/2014/main" id="{FF70F121-4DEE-8990-B5F7-6DCD27A18D2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4780905" y="587775"/>
            <a:ext cx="1608021" cy="1632380"/>
          </a:xfrm>
          <a:prstGeom prst="rect">
            <a:avLst/>
          </a:prstGeom>
        </p:spPr>
      </p:pic>
      <p:pic>
        <p:nvPicPr>
          <p:cNvPr id="7" name="Picture 6">
            <a:extLst>
              <a:ext uri="{FF2B5EF4-FFF2-40B4-BE49-F238E27FC236}">
                <a16:creationId xmlns:a16="http://schemas.microsoft.com/office/drawing/2014/main" id="{B26635F5-3A9B-3343-A5F3-5E38BEC5AE0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780905" y="2416660"/>
            <a:ext cx="1608020" cy="1759405"/>
          </a:xfrm>
          <a:prstGeom prst="rect">
            <a:avLst/>
          </a:prstGeom>
        </p:spPr>
      </p:pic>
    </p:spTree>
    <p:extLst>
      <p:ext uri="{BB962C8B-B14F-4D97-AF65-F5344CB8AC3E}">
        <p14:creationId xmlns:p14="http://schemas.microsoft.com/office/powerpoint/2010/main" val="895390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70D264-F06E-B444-91D8-0D5DA897ED83}"/>
              </a:ext>
            </a:extLst>
          </p:cNvPr>
          <p:cNvSpPr txBox="1"/>
          <p:nvPr/>
        </p:nvSpPr>
        <p:spPr>
          <a:xfrm>
            <a:off x="133815" y="122663"/>
            <a:ext cx="11255674" cy="461665"/>
          </a:xfrm>
          <a:prstGeom prst="rect">
            <a:avLst/>
          </a:prstGeom>
          <a:noFill/>
        </p:spPr>
        <p:txBody>
          <a:bodyPr wrap="square" rtlCol="0">
            <a:spAutoFit/>
          </a:bodyPr>
          <a:lstStyle/>
          <a:p>
            <a:r>
              <a:rPr lang="en-US" sz="2400" b="1" dirty="0"/>
              <a:t>Medical Test Paradox – Predictive Power of Positive or Negative Test Result</a:t>
            </a:r>
          </a:p>
        </p:txBody>
      </p:sp>
      <p:sp>
        <p:nvSpPr>
          <p:cNvPr id="3" name="TextBox 2">
            <a:extLst>
              <a:ext uri="{FF2B5EF4-FFF2-40B4-BE49-F238E27FC236}">
                <a16:creationId xmlns:a16="http://schemas.microsoft.com/office/drawing/2014/main" id="{8E05CF1F-B716-9C47-9B0F-5C157DE1741D}"/>
              </a:ext>
            </a:extLst>
          </p:cNvPr>
          <p:cNvSpPr txBox="1"/>
          <p:nvPr/>
        </p:nvSpPr>
        <p:spPr>
          <a:xfrm>
            <a:off x="133816" y="645883"/>
            <a:ext cx="4337824" cy="307777"/>
          </a:xfrm>
          <a:prstGeom prst="rect">
            <a:avLst/>
          </a:prstGeom>
          <a:noFill/>
        </p:spPr>
        <p:txBody>
          <a:bodyPr wrap="square" rtlCol="0">
            <a:spAutoFit/>
          </a:bodyPr>
          <a:lstStyle/>
          <a:p>
            <a:r>
              <a:rPr lang="en-US" sz="1400" dirty="0"/>
              <a:t>from </a:t>
            </a:r>
            <a:r>
              <a:rPr lang="en-US" sz="1400" dirty="0">
                <a:hlinkClick r:id="rId2"/>
              </a:rPr>
              <a:t>https://www.youtube.com/watch?v=lG4VkPoG3ko</a:t>
            </a:r>
            <a:r>
              <a:rPr lang="en-US" sz="1400" dirty="0"/>
              <a:t> </a:t>
            </a:r>
          </a:p>
        </p:txBody>
      </p:sp>
      <p:sp>
        <p:nvSpPr>
          <p:cNvPr id="4" name="TextBox 3">
            <a:extLst>
              <a:ext uri="{FF2B5EF4-FFF2-40B4-BE49-F238E27FC236}">
                <a16:creationId xmlns:a16="http://schemas.microsoft.com/office/drawing/2014/main" id="{6A015FA5-9F2A-E743-BA81-54B9A767ADD5}"/>
              </a:ext>
            </a:extLst>
          </p:cNvPr>
          <p:cNvSpPr txBox="1"/>
          <p:nvPr/>
        </p:nvSpPr>
        <p:spPr>
          <a:xfrm>
            <a:off x="133815" y="1169103"/>
            <a:ext cx="8055980" cy="4801314"/>
          </a:xfrm>
          <a:prstGeom prst="rect">
            <a:avLst/>
          </a:prstGeom>
          <a:noFill/>
        </p:spPr>
        <p:txBody>
          <a:bodyPr wrap="square" rtlCol="0">
            <a:spAutoFit/>
          </a:bodyPr>
          <a:lstStyle/>
          <a:p>
            <a:r>
              <a:rPr lang="en-US" sz="1600" dirty="0"/>
              <a:t>We have 1,000 people.</a:t>
            </a:r>
          </a:p>
          <a:p>
            <a:r>
              <a:rPr lang="en-US" sz="1600" dirty="0"/>
              <a:t>1% of them have a disease:</a:t>
            </a:r>
          </a:p>
          <a:p>
            <a:r>
              <a:rPr lang="en-US" sz="1400" b="1"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1400" b="1" dirty="0" err="1">
                <a:solidFill>
                  <a:srgbClr val="0070C0"/>
                </a:solidFill>
                <a:latin typeface="Menlo" panose="020B0609030804020204" pitchFamily="49" charset="0"/>
                <a:ea typeface="Menlo" panose="020B0609030804020204" pitchFamily="49" charset="0"/>
                <a:cs typeface="Menlo" panose="020B0609030804020204" pitchFamily="49" charset="0"/>
              </a:rPr>
              <a:t>N_sick</a:t>
            </a:r>
            <a:r>
              <a:rPr lang="en-US" sz="1400" b="1" dirty="0">
                <a:solidFill>
                  <a:srgbClr val="0070C0"/>
                </a:solidFill>
                <a:latin typeface="Menlo" panose="020B0609030804020204" pitchFamily="49" charset="0"/>
                <a:ea typeface="Menlo" panose="020B0609030804020204" pitchFamily="49" charset="0"/>
                <a:cs typeface="Menlo" panose="020B0609030804020204" pitchFamily="49" charset="0"/>
              </a:rPr>
              <a:t>    = 10</a:t>
            </a:r>
          </a:p>
          <a:p>
            <a:r>
              <a:rPr lang="en-US" sz="1400" b="1"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1400" b="1" dirty="0" err="1">
                <a:solidFill>
                  <a:srgbClr val="0070C0"/>
                </a:solidFill>
                <a:latin typeface="Menlo" panose="020B0609030804020204" pitchFamily="49" charset="0"/>
                <a:ea typeface="Menlo" panose="020B0609030804020204" pitchFamily="49" charset="0"/>
                <a:cs typeface="Menlo" panose="020B0609030804020204" pitchFamily="49" charset="0"/>
              </a:rPr>
              <a:t>N_healthy</a:t>
            </a:r>
            <a:r>
              <a:rPr lang="en-US" sz="1400" b="1" dirty="0">
                <a:solidFill>
                  <a:srgbClr val="0070C0"/>
                </a:solidFill>
                <a:latin typeface="Menlo" panose="020B0609030804020204" pitchFamily="49" charset="0"/>
                <a:ea typeface="Menlo" panose="020B0609030804020204" pitchFamily="49" charset="0"/>
                <a:cs typeface="Menlo" panose="020B0609030804020204" pitchFamily="49" charset="0"/>
              </a:rPr>
              <a:t> = 990</a:t>
            </a:r>
          </a:p>
          <a:p>
            <a:endParaRPr lang="en-US" sz="1600" dirty="0"/>
          </a:p>
          <a:p>
            <a:r>
              <a:rPr lang="en-US" sz="1600" dirty="0"/>
              <a:t>We use a test with </a:t>
            </a:r>
            <a:r>
              <a:rPr lang="en-US" sz="1600" b="1" dirty="0">
                <a:solidFill>
                  <a:srgbClr val="FF0000"/>
                </a:solidFill>
              </a:rPr>
              <a:t>sensitivity</a:t>
            </a:r>
            <a:r>
              <a:rPr lang="en-US" sz="1600" dirty="0"/>
              <a:t> </a:t>
            </a:r>
            <a:r>
              <a:rPr lang="en-US" sz="1600" b="1" dirty="0">
                <a:solidFill>
                  <a:srgbClr val="0070C0"/>
                </a:solidFill>
              </a:rPr>
              <a:t>SE</a:t>
            </a:r>
            <a:r>
              <a:rPr lang="en-US" sz="1600" dirty="0"/>
              <a:t> = 90% and </a:t>
            </a:r>
            <a:r>
              <a:rPr lang="en-US" sz="1600" b="1" dirty="0">
                <a:solidFill>
                  <a:srgbClr val="FF0000"/>
                </a:solidFill>
              </a:rPr>
              <a:t>specificity</a:t>
            </a:r>
            <a:r>
              <a:rPr lang="en-US" sz="1600" dirty="0"/>
              <a:t> </a:t>
            </a:r>
            <a:r>
              <a:rPr lang="en-US" sz="1600" b="1" dirty="0">
                <a:solidFill>
                  <a:srgbClr val="0070C0"/>
                </a:solidFill>
              </a:rPr>
              <a:t>SP</a:t>
            </a:r>
            <a:r>
              <a:rPr lang="en-US" sz="1600" dirty="0"/>
              <a:t> = 91%.</a:t>
            </a:r>
          </a:p>
          <a:p>
            <a:endParaRPr lang="en-US" sz="1600" dirty="0"/>
          </a:p>
          <a:p>
            <a:r>
              <a:rPr lang="en-US" sz="1600" b="1" dirty="0">
                <a:solidFill>
                  <a:srgbClr val="FF0000"/>
                </a:solidFill>
              </a:rPr>
              <a:t>This means that test shows results as following:</a:t>
            </a:r>
          </a:p>
          <a:p>
            <a:endParaRPr lang="en-US" sz="1400" dirty="0"/>
          </a:p>
          <a:p>
            <a:r>
              <a:rPr lang="en-US" sz="1400" b="1" dirty="0">
                <a:solidFill>
                  <a:srgbClr val="0070C0"/>
                </a:solidFill>
                <a:latin typeface="Menlo" panose="020B0609030804020204" pitchFamily="49" charset="0"/>
                <a:ea typeface="Menlo" panose="020B0609030804020204" pitchFamily="49" charset="0"/>
                <a:cs typeface="Menlo" panose="020B0609030804020204" pitchFamily="49" charset="0"/>
              </a:rPr>
              <a:t>TP = True Positive   =   </a:t>
            </a:r>
            <a:r>
              <a:rPr lang="en-US" sz="1400" b="1" dirty="0" err="1">
                <a:solidFill>
                  <a:srgbClr val="0070C0"/>
                </a:solidFill>
                <a:latin typeface="Menlo" panose="020B0609030804020204" pitchFamily="49" charset="0"/>
                <a:ea typeface="Menlo" panose="020B0609030804020204" pitchFamily="49" charset="0"/>
                <a:cs typeface="Menlo" panose="020B0609030804020204" pitchFamily="49" charset="0"/>
              </a:rPr>
              <a:t>N_sick</a:t>
            </a:r>
            <a:r>
              <a:rPr lang="en-US" sz="1400" b="1" dirty="0">
                <a:solidFill>
                  <a:srgbClr val="0070C0"/>
                </a:solidFill>
                <a:latin typeface="Menlo" panose="020B0609030804020204" pitchFamily="49" charset="0"/>
                <a:ea typeface="Menlo" panose="020B0609030804020204" pitchFamily="49" charset="0"/>
                <a:cs typeface="Menlo" panose="020B0609030804020204" pitchFamily="49" charset="0"/>
              </a:rPr>
              <a:t>    * SE/100   =     9 out of  10</a:t>
            </a:r>
          </a:p>
          <a:p>
            <a:r>
              <a:rPr lang="en-US" sz="1400" b="1" dirty="0">
                <a:solidFill>
                  <a:srgbClr val="0070C0"/>
                </a:solidFill>
                <a:latin typeface="Menlo" panose="020B0609030804020204" pitchFamily="49" charset="0"/>
                <a:ea typeface="Menlo" panose="020B0609030804020204" pitchFamily="49" charset="0"/>
                <a:cs typeface="Menlo" panose="020B0609030804020204" pitchFamily="49" charset="0"/>
              </a:rPr>
              <a:t>TN = True Negative   =   </a:t>
            </a:r>
            <a:r>
              <a:rPr lang="en-US" sz="1400" b="1" dirty="0" err="1">
                <a:solidFill>
                  <a:srgbClr val="0070C0"/>
                </a:solidFill>
                <a:latin typeface="Menlo" panose="020B0609030804020204" pitchFamily="49" charset="0"/>
                <a:ea typeface="Menlo" panose="020B0609030804020204" pitchFamily="49" charset="0"/>
                <a:cs typeface="Menlo" panose="020B0609030804020204" pitchFamily="49" charset="0"/>
              </a:rPr>
              <a:t>N_healthy</a:t>
            </a:r>
            <a:r>
              <a:rPr lang="en-US" sz="1400" b="1" dirty="0">
                <a:solidFill>
                  <a:srgbClr val="0070C0"/>
                </a:solidFill>
                <a:latin typeface="Menlo" panose="020B0609030804020204" pitchFamily="49" charset="0"/>
                <a:ea typeface="Menlo" panose="020B0609030804020204" pitchFamily="49" charset="0"/>
                <a:cs typeface="Menlo" panose="020B0609030804020204" pitchFamily="49" charset="0"/>
              </a:rPr>
              <a:t> * SP/100   =   901 out of 990</a:t>
            </a:r>
          </a:p>
          <a:p>
            <a:endParaRPr lang="en-US" sz="1400" b="1"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400" b="1" dirty="0">
                <a:solidFill>
                  <a:srgbClr val="0070C0"/>
                </a:solidFill>
                <a:latin typeface="Menlo" panose="020B0609030804020204" pitchFamily="49" charset="0"/>
                <a:ea typeface="Menlo" panose="020B0609030804020204" pitchFamily="49" charset="0"/>
                <a:cs typeface="Menlo" panose="020B0609030804020204" pitchFamily="49" charset="0"/>
              </a:rPr>
              <a:t>FN = False Negative  =   1 out of  10</a:t>
            </a:r>
          </a:p>
          <a:p>
            <a:r>
              <a:rPr lang="en-US" sz="1400" b="1" dirty="0">
                <a:solidFill>
                  <a:srgbClr val="0070C0"/>
                </a:solidFill>
                <a:latin typeface="Menlo" panose="020B0609030804020204" pitchFamily="49" charset="0"/>
                <a:ea typeface="Menlo" panose="020B0609030804020204" pitchFamily="49" charset="0"/>
                <a:cs typeface="Menlo" panose="020B0609030804020204" pitchFamily="49" charset="0"/>
              </a:rPr>
              <a:t>FP = False Positive  =  89 out of 990</a:t>
            </a:r>
          </a:p>
          <a:p>
            <a:endParaRPr lang="en-US" sz="1400" dirty="0"/>
          </a:p>
          <a:p>
            <a:r>
              <a:rPr lang="en-US" sz="2400" b="1" dirty="0">
                <a:solidFill>
                  <a:srgbClr val="FF0000"/>
                </a:solidFill>
              </a:rPr>
              <a:t>What is the predictive power of this test?</a:t>
            </a:r>
          </a:p>
          <a:p>
            <a:endParaRPr lang="en-US" sz="1400" dirty="0"/>
          </a:p>
          <a:p>
            <a:r>
              <a:rPr lang="en-US" sz="1400" b="1" dirty="0">
                <a:solidFill>
                  <a:srgbClr val="00B050"/>
                </a:solidFill>
                <a:latin typeface="Menlo" panose="020B0609030804020204" pitchFamily="49" charset="0"/>
                <a:ea typeface="Menlo" panose="020B0609030804020204" pitchFamily="49" charset="0"/>
                <a:cs typeface="Menlo" panose="020B0609030804020204" pitchFamily="49" charset="0"/>
              </a:rPr>
              <a:t>Positive result :  TP/(TP+FP)  =    9/(9+89)   =  </a:t>
            </a:r>
            <a:r>
              <a:rPr lang="en-US" sz="1400" b="1" dirty="0">
                <a:solidFill>
                  <a:srgbClr val="FF0000"/>
                </a:solidFill>
                <a:latin typeface="Menlo" panose="020B0609030804020204" pitchFamily="49" charset="0"/>
                <a:ea typeface="Menlo" panose="020B0609030804020204" pitchFamily="49" charset="0"/>
                <a:cs typeface="Menlo" panose="020B0609030804020204" pitchFamily="49" charset="0"/>
              </a:rPr>
              <a:t>0.092  (1 in 11 chance)</a:t>
            </a:r>
          </a:p>
          <a:p>
            <a:endParaRPr lang="en-US" sz="1400" b="1" dirty="0">
              <a:solidFill>
                <a:srgbClr val="00B050"/>
              </a:solidFill>
              <a:latin typeface="Menlo" panose="020B0609030804020204" pitchFamily="49" charset="0"/>
              <a:ea typeface="Menlo" panose="020B0609030804020204" pitchFamily="49" charset="0"/>
              <a:cs typeface="Menlo" panose="020B0609030804020204" pitchFamily="49" charset="0"/>
            </a:endParaRPr>
          </a:p>
          <a:p>
            <a:r>
              <a:rPr lang="en-US" sz="1400" b="1" dirty="0">
                <a:solidFill>
                  <a:srgbClr val="00B050"/>
                </a:solidFill>
                <a:latin typeface="Menlo" panose="020B0609030804020204" pitchFamily="49" charset="0"/>
                <a:ea typeface="Menlo" panose="020B0609030804020204" pitchFamily="49" charset="0"/>
                <a:cs typeface="Menlo" panose="020B0609030804020204" pitchFamily="49" charset="0"/>
              </a:rPr>
              <a:t>Negative result :  TN/(TN+FN)  =  901/(901+1)  =  </a:t>
            </a:r>
            <a:r>
              <a:rPr lang="en-US" sz="1400" b="1" dirty="0">
                <a:solidFill>
                  <a:srgbClr val="FF0000"/>
                </a:solidFill>
                <a:latin typeface="Menlo" panose="020B0609030804020204" pitchFamily="49" charset="0"/>
                <a:ea typeface="Menlo" panose="020B0609030804020204" pitchFamily="49" charset="0"/>
                <a:cs typeface="Menlo" panose="020B0609030804020204" pitchFamily="49" charset="0"/>
              </a:rPr>
              <a:t>0.999  (very good)</a:t>
            </a:r>
          </a:p>
        </p:txBody>
      </p:sp>
      <p:sp>
        <p:nvSpPr>
          <p:cNvPr id="5" name="TextBox 4">
            <a:extLst>
              <a:ext uri="{FF2B5EF4-FFF2-40B4-BE49-F238E27FC236}">
                <a16:creationId xmlns:a16="http://schemas.microsoft.com/office/drawing/2014/main" id="{9C669B34-BADA-E044-8795-BDA48F99CCA7}"/>
              </a:ext>
            </a:extLst>
          </p:cNvPr>
          <p:cNvSpPr txBox="1"/>
          <p:nvPr/>
        </p:nvSpPr>
        <p:spPr>
          <a:xfrm>
            <a:off x="4776616" y="6243258"/>
            <a:ext cx="7245751" cy="461665"/>
          </a:xfrm>
          <a:prstGeom prst="rect">
            <a:avLst/>
          </a:prstGeom>
          <a:noFill/>
          <a:ln w="25400">
            <a:solidFill>
              <a:schemeClr val="accent1"/>
            </a:solidFill>
          </a:ln>
        </p:spPr>
        <p:txBody>
          <a:bodyPr wrap="square" rtlCol="0">
            <a:spAutoFit/>
          </a:bodyPr>
          <a:lstStyle/>
          <a:p>
            <a:r>
              <a:rPr lang="en-US" sz="1200" b="1" dirty="0">
                <a:solidFill>
                  <a:srgbClr val="FF0000"/>
                </a:solidFill>
                <a:latin typeface="Consolas" panose="020B0609020204030204" pitchFamily="49" charset="0"/>
                <a:cs typeface="Consolas" panose="020B0609020204030204" pitchFamily="49" charset="0"/>
              </a:rPr>
              <a:t>Sensitivity</a:t>
            </a:r>
            <a:r>
              <a:rPr lang="en-US" sz="1200" b="1" dirty="0">
                <a:latin typeface="Consolas" panose="020B0609020204030204" pitchFamily="49" charset="0"/>
                <a:cs typeface="Consolas" panose="020B0609020204030204" pitchFamily="49" charset="0"/>
              </a:rPr>
              <a:t> = </a:t>
            </a:r>
            <a:r>
              <a:rPr lang="en-US" sz="1200" b="1" dirty="0">
                <a:solidFill>
                  <a:srgbClr val="FF0000"/>
                </a:solidFill>
                <a:latin typeface="Consolas" panose="020B0609020204030204" pitchFamily="49" charset="0"/>
                <a:cs typeface="Consolas" panose="020B0609020204030204" pitchFamily="49" charset="0"/>
              </a:rPr>
              <a:t>Recall</a:t>
            </a:r>
            <a:r>
              <a:rPr lang="en-US" sz="1200" b="1" dirty="0">
                <a:latin typeface="Consolas" panose="020B0609020204030204" pitchFamily="49" charset="0"/>
                <a:cs typeface="Consolas" panose="020B0609020204030204" pitchFamily="49" charset="0"/>
              </a:rPr>
              <a:t> = True Positive Rate (TPR) : TPR = (TP / P) = TP / (TP + FN)</a:t>
            </a:r>
          </a:p>
          <a:p>
            <a:r>
              <a:rPr lang="en-US" sz="1200" b="1" dirty="0">
                <a:solidFill>
                  <a:srgbClr val="FF0000"/>
                </a:solidFill>
                <a:latin typeface="Consolas" panose="020B0609020204030204" pitchFamily="49" charset="0"/>
                <a:cs typeface="Consolas" panose="020B0609020204030204" pitchFamily="49" charset="0"/>
              </a:rPr>
              <a:t>Specificity</a:t>
            </a:r>
            <a:r>
              <a:rPr lang="en-US" sz="1200" b="1" dirty="0">
                <a:latin typeface="Consolas" panose="020B0609020204030204" pitchFamily="49" charset="0"/>
                <a:cs typeface="Consolas" panose="020B0609020204030204" pitchFamily="49" charset="0"/>
              </a:rPr>
              <a:t> (SPC)    = True Negative Rate (TNR) : SPC = (TN / N) = TN / (FP + TN)</a:t>
            </a:r>
          </a:p>
        </p:txBody>
      </p:sp>
      <p:graphicFrame>
        <p:nvGraphicFramePr>
          <p:cNvPr id="8" name="Table 7">
            <a:extLst>
              <a:ext uri="{FF2B5EF4-FFF2-40B4-BE49-F238E27FC236}">
                <a16:creationId xmlns:a16="http://schemas.microsoft.com/office/drawing/2014/main" id="{0E2BE668-AAE7-CF4C-B35D-D4643C145E5F}"/>
              </a:ext>
            </a:extLst>
          </p:cNvPr>
          <p:cNvGraphicFramePr>
            <a:graphicFrameLocks noGrp="1"/>
          </p:cNvGraphicFramePr>
          <p:nvPr/>
        </p:nvGraphicFramePr>
        <p:xfrm>
          <a:off x="8668060" y="3350234"/>
          <a:ext cx="3229335" cy="1182027"/>
        </p:xfrm>
        <a:graphic>
          <a:graphicData uri="http://schemas.openxmlformats.org/drawingml/2006/table">
            <a:tbl>
              <a:tblPr>
                <a:tableStyleId>{5C22544A-7EE6-4342-B048-85BDC9FD1C3A}</a:tableStyleId>
              </a:tblPr>
              <a:tblGrid>
                <a:gridCol w="1076445">
                  <a:extLst>
                    <a:ext uri="{9D8B030D-6E8A-4147-A177-3AD203B41FA5}">
                      <a16:colId xmlns:a16="http://schemas.microsoft.com/office/drawing/2014/main" val="2903718036"/>
                    </a:ext>
                  </a:extLst>
                </a:gridCol>
                <a:gridCol w="1076445">
                  <a:extLst>
                    <a:ext uri="{9D8B030D-6E8A-4147-A177-3AD203B41FA5}">
                      <a16:colId xmlns:a16="http://schemas.microsoft.com/office/drawing/2014/main" val="663645295"/>
                    </a:ext>
                  </a:extLst>
                </a:gridCol>
                <a:gridCol w="1076445">
                  <a:extLst>
                    <a:ext uri="{9D8B030D-6E8A-4147-A177-3AD203B41FA5}">
                      <a16:colId xmlns:a16="http://schemas.microsoft.com/office/drawing/2014/main" val="3368044933"/>
                    </a:ext>
                  </a:extLst>
                </a:gridCol>
              </a:tblGrid>
              <a:tr h="394009">
                <a:tc>
                  <a:txBody>
                    <a:bodyPr/>
                    <a:lstStyle/>
                    <a:p>
                      <a:endParaRPr lang="en-US" dirty="0"/>
                    </a:p>
                  </a:txBody>
                  <a:tcPr/>
                </a:tc>
                <a:tc>
                  <a:txBody>
                    <a:bodyPr/>
                    <a:lstStyle/>
                    <a:p>
                      <a:pPr algn="ctr"/>
                      <a:r>
                        <a:rPr lang="en-US" dirty="0"/>
                        <a:t>Positive</a:t>
                      </a:r>
                    </a:p>
                  </a:txBody>
                  <a:tcPr/>
                </a:tc>
                <a:tc>
                  <a:txBody>
                    <a:bodyPr/>
                    <a:lstStyle/>
                    <a:p>
                      <a:pPr algn="ctr"/>
                      <a:r>
                        <a:rPr lang="en-US" dirty="0"/>
                        <a:t>Negative</a:t>
                      </a:r>
                    </a:p>
                  </a:txBody>
                  <a:tcPr/>
                </a:tc>
                <a:extLst>
                  <a:ext uri="{0D108BD9-81ED-4DB2-BD59-A6C34878D82A}">
                    <a16:rowId xmlns:a16="http://schemas.microsoft.com/office/drawing/2014/main" val="3644456898"/>
                  </a:ext>
                </a:extLst>
              </a:tr>
              <a:tr h="394009">
                <a:tc>
                  <a:txBody>
                    <a:bodyPr/>
                    <a:lstStyle/>
                    <a:p>
                      <a:r>
                        <a:rPr lang="en-US" dirty="0"/>
                        <a:t>Disease</a:t>
                      </a:r>
                    </a:p>
                  </a:txBody>
                  <a:tcPr/>
                </a:tc>
                <a:tc>
                  <a:txBody>
                    <a:bodyPr/>
                    <a:lstStyle/>
                    <a:p>
                      <a:pPr algn="ctr"/>
                      <a:r>
                        <a:rPr lang="en-US" dirty="0"/>
                        <a:t>9</a:t>
                      </a:r>
                    </a:p>
                  </a:txBody>
                  <a:tcPr/>
                </a:tc>
                <a:tc>
                  <a:txBody>
                    <a:bodyPr/>
                    <a:lstStyle/>
                    <a:p>
                      <a:pPr algn="ctr"/>
                      <a:r>
                        <a:rPr lang="en-US" dirty="0"/>
                        <a:t>1</a:t>
                      </a:r>
                    </a:p>
                  </a:txBody>
                  <a:tcPr/>
                </a:tc>
                <a:extLst>
                  <a:ext uri="{0D108BD9-81ED-4DB2-BD59-A6C34878D82A}">
                    <a16:rowId xmlns:a16="http://schemas.microsoft.com/office/drawing/2014/main" val="4270934848"/>
                  </a:ext>
                </a:extLst>
              </a:tr>
              <a:tr h="394009">
                <a:tc>
                  <a:txBody>
                    <a:bodyPr/>
                    <a:lstStyle/>
                    <a:p>
                      <a:r>
                        <a:rPr lang="en-US" dirty="0"/>
                        <a:t>Healthy</a:t>
                      </a:r>
                    </a:p>
                  </a:txBody>
                  <a:tcPr/>
                </a:tc>
                <a:tc>
                  <a:txBody>
                    <a:bodyPr/>
                    <a:lstStyle/>
                    <a:p>
                      <a:pPr algn="ctr"/>
                      <a:r>
                        <a:rPr lang="en-US" dirty="0"/>
                        <a:t>89</a:t>
                      </a:r>
                    </a:p>
                  </a:txBody>
                  <a:tcPr/>
                </a:tc>
                <a:tc>
                  <a:txBody>
                    <a:bodyPr/>
                    <a:lstStyle/>
                    <a:p>
                      <a:pPr algn="ctr"/>
                      <a:r>
                        <a:rPr lang="en-US" dirty="0"/>
                        <a:t>901</a:t>
                      </a:r>
                    </a:p>
                  </a:txBody>
                  <a:tcPr/>
                </a:tc>
                <a:extLst>
                  <a:ext uri="{0D108BD9-81ED-4DB2-BD59-A6C34878D82A}">
                    <a16:rowId xmlns:a16="http://schemas.microsoft.com/office/drawing/2014/main" val="2909777930"/>
                  </a:ext>
                </a:extLst>
              </a:tr>
            </a:tbl>
          </a:graphicData>
        </a:graphic>
      </p:graphicFrame>
      <p:sp>
        <p:nvSpPr>
          <p:cNvPr id="9" name="Rectangle 8">
            <a:extLst>
              <a:ext uri="{FF2B5EF4-FFF2-40B4-BE49-F238E27FC236}">
                <a16:creationId xmlns:a16="http://schemas.microsoft.com/office/drawing/2014/main" id="{067FD01A-6B8B-174A-9029-F60FFA6CE6D5}"/>
              </a:ext>
            </a:extLst>
          </p:cNvPr>
          <p:cNvSpPr/>
          <p:nvPr/>
        </p:nvSpPr>
        <p:spPr>
          <a:xfrm>
            <a:off x="6129345" y="1076314"/>
            <a:ext cx="5109240" cy="1063616"/>
          </a:xfrm>
          <a:prstGeom prst="rect">
            <a:avLst/>
          </a:prstGeom>
          <a:pattFill prst="pct5">
            <a:fgClr>
              <a:schemeClr val="accent1"/>
            </a:fgClr>
            <a:bgClr>
              <a:schemeClr val="bg1"/>
            </a:bgClr>
          </a:patt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7254BEF-E130-5741-B601-65E13C55C2FA}"/>
              </a:ext>
            </a:extLst>
          </p:cNvPr>
          <p:cNvSpPr/>
          <p:nvPr/>
        </p:nvSpPr>
        <p:spPr>
          <a:xfrm>
            <a:off x="11238073" y="1073450"/>
            <a:ext cx="222573" cy="1063616"/>
          </a:xfrm>
          <a:prstGeom prst="rect">
            <a:avLst/>
          </a:prstGeom>
          <a:pattFill prst="pct5">
            <a:fgClr>
              <a:schemeClr val="accent1"/>
            </a:fgClr>
            <a:bgClr>
              <a:schemeClr val="bg1"/>
            </a:bgClr>
          </a:patt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2A71D02-8BFE-4A41-B954-158FD105FE96}"/>
              </a:ext>
            </a:extLst>
          </p:cNvPr>
          <p:cNvSpPr txBox="1"/>
          <p:nvPr/>
        </p:nvSpPr>
        <p:spPr>
          <a:xfrm>
            <a:off x="11195715" y="655038"/>
            <a:ext cx="593873" cy="369332"/>
          </a:xfrm>
          <a:prstGeom prst="rect">
            <a:avLst/>
          </a:prstGeom>
          <a:noFill/>
        </p:spPr>
        <p:txBody>
          <a:bodyPr wrap="square" rtlCol="0">
            <a:spAutoFit/>
          </a:bodyPr>
          <a:lstStyle>
            <a:defPPr>
              <a:defRPr lang="en-US"/>
            </a:defPPr>
          </a:lstStyle>
          <a:p>
            <a:r>
              <a:rPr lang="en-US" b="1" dirty="0">
                <a:solidFill>
                  <a:srgbClr val="0070C0"/>
                </a:solidFill>
              </a:rPr>
              <a:t>Sick</a:t>
            </a:r>
          </a:p>
        </p:txBody>
      </p:sp>
      <p:sp>
        <p:nvSpPr>
          <p:cNvPr id="14" name="Rounded Rectangle 13">
            <a:extLst>
              <a:ext uri="{FF2B5EF4-FFF2-40B4-BE49-F238E27FC236}">
                <a16:creationId xmlns:a16="http://schemas.microsoft.com/office/drawing/2014/main" id="{106A2EBB-F705-314C-87D1-0393210B3F4F}"/>
              </a:ext>
            </a:extLst>
          </p:cNvPr>
          <p:cNvSpPr/>
          <p:nvPr/>
        </p:nvSpPr>
        <p:spPr>
          <a:xfrm>
            <a:off x="6129345" y="1085507"/>
            <a:ext cx="5073319" cy="177493"/>
          </a:xfrm>
          <a:prstGeom prst="round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BBA1D9E6-1ABE-9F4C-9EAC-6BECEECCCDF3}"/>
              </a:ext>
            </a:extLst>
          </p:cNvPr>
          <p:cNvSpPr txBox="1"/>
          <p:nvPr/>
        </p:nvSpPr>
        <p:spPr>
          <a:xfrm>
            <a:off x="8235008" y="655039"/>
            <a:ext cx="1194747" cy="369332"/>
          </a:xfrm>
          <a:prstGeom prst="rect">
            <a:avLst/>
          </a:prstGeom>
          <a:noFill/>
        </p:spPr>
        <p:txBody>
          <a:bodyPr wrap="square" rtlCol="0">
            <a:spAutoFit/>
          </a:bodyPr>
          <a:lstStyle/>
          <a:p>
            <a:r>
              <a:rPr lang="en-US" b="1" dirty="0">
                <a:solidFill>
                  <a:srgbClr val="0070C0"/>
                </a:solidFill>
              </a:rPr>
              <a:t>Healthy</a:t>
            </a:r>
          </a:p>
        </p:txBody>
      </p:sp>
      <p:sp>
        <p:nvSpPr>
          <p:cNvPr id="16" name="Rounded Rectangle 15">
            <a:extLst>
              <a:ext uri="{FF2B5EF4-FFF2-40B4-BE49-F238E27FC236}">
                <a16:creationId xmlns:a16="http://schemas.microsoft.com/office/drawing/2014/main" id="{1FA1E96E-6827-1A4E-BEEB-FFB347B61E19}"/>
              </a:ext>
            </a:extLst>
          </p:cNvPr>
          <p:cNvSpPr/>
          <p:nvPr/>
        </p:nvSpPr>
        <p:spPr>
          <a:xfrm>
            <a:off x="11251131" y="1297290"/>
            <a:ext cx="186655" cy="836912"/>
          </a:xfrm>
          <a:prstGeom prst="roundRect">
            <a:avLst/>
          </a:prstGeom>
          <a:solidFill>
            <a:srgbClr val="FF0000">
              <a:alpha val="4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608A617-BD56-9C45-ADD8-90254C5BAFAD}"/>
              </a:ext>
            </a:extLst>
          </p:cNvPr>
          <p:cNvSpPr txBox="1"/>
          <p:nvPr/>
        </p:nvSpPr>
        <p:spPr>
          <a:xfrm>
            <a:off x="9745360" y="2458862"/>
            <a:ext cx="1238614" cy="369332"/>
          </a:xfrm>
          <a:prstGeom prst="rect">
            <a:avLst/>
          </a:prstGeom>
          <a:noFill/>
        </p:spPr>
        <p:txBody>
          <a:bodyPr wrap="square" rtlCol="0">
            <a:spAutoFit/>
          </a:bodyPr>
          <a:lstStyle/>
          <a:p>
            <a:r>
              <a:rPr lang="en-US" dirty="0"/>
              <a:t>Specificity</a:t>
            </a:r>
          </a:p>
        </p:txBody>
      </p:sp>
      <p:sp>
        <p:nvSpPr>
          <p:cNvPr id="17" name="TextBox 16">
            <a:extLst>
              <a:ext uri="{FF2B5EF4-FFF2-40B4-BE49-F238E27FC236}">
                <a16:creationId xmlns:a16="http://schemas.microsoft.com/office/drawing/2014/main" id="{8CB0923E-ECC7-6245-8FE1-7A508801AE7C}"/>
              </a:ext>
            </a:extLst>
          </p:cNvPr>
          <p:cNvSpPr txBox="1"/>
          <p:nvPr/>
        </p:nvSpPr>
        <p:spPr>
          <a:xfrm>
            <a:off x="10942961" y="2463330"/>
            <a:ext cx="1238614" cy="369332"/>
          </a:xfrm>
          <a:prstGeom prst="rect">
            <a:avLst/>
          </a:prstGeom>
          <a:noFill/>
        </p:spPr>
        <p:txBody>
          <a:bodyPr wrap="square" rtlCol="0">
            <a:spAutoFit/>
          </a:bodyPr>
          <a:lstStyle/>
          <a:p>
            <a:r>
              <a:rPr lang="en-US" dirty="0"/>
              <a:t>Sensitivity</a:t>
            </a:r>
          </a:p>
        </p:txBody>
      </p:sp>
      <p:sp>
        <p:nvSpPr>
          <p:cNvPr id="19" name="Right Arrow 18">
            <a:extLst>
              <a:ext uri="{FF2B5EF4-FFF2-40B4-BE49-F238E27FC236}">
                <a16:creationId xmlns:a16="http://schemas.microsoft.com/office/drawing/2014/main" id="{7955806D-7BAE-F44E-8A12-F4135B89FC48}"/>
              </a:ext>
            </a:extLst>
          </p:cNvPr>
          <p:cNvSpPr/>
          <p:nvPr/>
        </p:nvSpPr>
        <p:spPr>
          <a:xfrm rot="15301605">
            <a:off x="11075422" y="2092501"/>
            <a:ext cx="695931" cy="136977"/>
          </a:xfrm>
          <a:prstGeom prst="rightArrow">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a:extLst>
              <a:ext uri="{FF2B5EF4-FFF2-40B4-BE49-F238E27FC236}">
                <a16:creationId xmlns:a16="http://schemas.microsoft.com/office/drawing/2014/main" id="{549106EC-632A-4E42-B319-03BF1C29FE7B}"/>
              </a:ext>
            </a:extLst>
          </p:cNvPr>
          <p:cNvSpPr/>
          <p:nvPr/>
        </p:nvSpPr>
        <p:spPr>
          <a:xfrm rot="15301605">
            <a:off x="9927658" y="2102021"/>
            <a:ext cx="695931" cy="136977"/>
          </a:xfrm>
          <a:prstGeom prst="rightArrow">
            <a:avLst/>
          </a:prstGeom>
          <a:solidFill>
            <a:srgbClr val="00B050">
              <a:alpha val="5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676F5FE-F7F8-6C42-92E2-D6CECF40AA59}"/>
              </a:ext>
            </a:extLst>
          </p:cNvPr>
          <p:cNvSpPr txBox="1"/>
          <p:nvPr/>
        </p:nvSpPr>
        <p:spPr>
          <a:xfrm>
            <a:off x="6129345" y="1226316"/>
            <a:ext cx="2223750" cy="923330"/>
          </a:xfrm>
          <a:prstGeom prst="rect">
            <a:avLst/>
          </a:prstGeom>
          <a:noFill/>
        </p:spPr>
        <p:txBody>
          <a:bodyPr wrap="none" rtlCol="0">
            <a:spAutoFit/>
          </a:bodyPr>
          <a:lstStyle/>
          <a:p>
            <a:r>
              <a:rPr lang="en-US" dirty="0"/>
              <a:t>Test Results:</a:t>
            </a:r>
          </a:p>
          <a:p>
            <a:r>
              <a:rPr lang="en-US" dirty="0"/>
              <a:t>        Red = Positive</a:t>
            </a:r>
          </a:p>
          <a:p>
            <a:r>
              <a:rPr lang="en-US" dirty="0"/>
              <a:t>        White = Negative</a:t>
            </a:r>
          </a:p>
        </p:txBody>
      </p:sp>
    </p:spTree>
    <p:extLst>
      <p:ext uri="{BB962C8B-B14F-4D97-AF65-F5344CB8AC3E}">
        <p14:creationId xmlns:p14="http://schemas.microsoft.com/office/powerpoint/2010/main" val="2196185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ED96F6-B9F8-BF4C-B20A-A39A351EF207}"/>
              </a:ext>
            </a:extLst>
          </p:cNvPr>
          <p:cNvSpPr txBox="1"/>
          <p:nvPr/>
        </p:nvSpPr>
        <p:spPr>
          <a:xfrm>
            <a:off x="0" y="820270"/>
            <a:ext cx="5552356" cy="461665"/>
          </a:xfrm>
          <a:prstGeom prst="rect">
            <a:avLst/>
          </a:prstGeom>
          <a:noFill/>
        </p:spPr>
        <p:txBody>
          <a:bodyPr wrap="square" rtlCol="0">
            <a:spAutoFit/>
          </a:bodyPr>
          <a:lstStyle/>
          <a:p>
            <a:r>
              <a:rPr lang="en-US" sz="2400" b="1" dirty="0">
                <a:solidFill>
                  <a:srgbClr val="0070C0"/>
                </a:solidFill>
                <a:latin typeface="Calibri" panose="020F0502020204030204" pitchFamily="34" charset="0"/>
                <a:cs typeface="Calibri" panose="020F0502020204030204" pitchFamily="34" charset="0"/>
              </a:rPr>
              <a:t>Overfitting and Regularization</a:t>
            </a:r>
          </a:p>
        </p:txBody>
      </p:sp>
      <p:pic>
        <p:nvPicPr>
          <p:cNvPr id="7" name="Picture 6">
            <a:extLst>
              <a:ext uri="{FF2B5EF4-FFF2-40B4-BE49-F238E27FC236}">
                <a16:creationId xmlns:a16="http://schemas.microsoft.com/office/drawing/2014/main" id="{DC55188E-F5B6-4F4A-8515-FFE012123F95}"/>
              </a:ext>
            </a:extLst>
          </p:cNvPr>
          <p:cNvPicPr>
            <a:picLocks noChangeAspect="1"/>
          </p:cNvPicPr>
          <p:nvPr/>
        </p:nvPicPr>
        <p:blipFill>
          <a:blip r:embed="rId2"/>
          <a:stretch>
            <a:fillRect/>
          </a:stretch>
        </p:blipFill>
        <p:spPr>
          <a:xfrm>
            <a:off x="5707287" y="820270"/>
            <a:ext cx="6275536" cy="5007534"/>
          </a:xfrm>
          <a:prstGeom prst="rect">
            <a:avLst/>
          </a:prstGeom>
        </p:spPr>
      </p:pic>
      <p:sp>
        <p:nvSpPr>
          <p:cNvPr id="8" name="TextBox 7">
            <a:extLst>
              <a:ext uri="{FF2B5EF4-FFF2-40B4-BE49-F238E27FC236}">
                <a16:creationId xmlns:a16="http://schemas.microsoft.com/office/drawing/2014/main" id="{A28F7B91-9715-794E-9CC4-684BD2488D5D}"/>
              </a:ext>
            </a:extLst>
          </p:cNvPr>
          <p:cNvSpPr txBox="1"/>
          <p:nvPr/>
        </p:nvSpPr>
        <p:spPr>
          <a:xfrm>
            <a:off x="73526" y="1404280"/>
            <a:ext cx="5405304" cy="4524315"/>
          </a:xfrm>
          <a:prstGeom prst="rect">
            <a:avLst/>
          </a:prstGeom>
          <a:noFill/>
        </p:spPr>
        <p:txBody>
          <a:bodyPr wrap="square" rtlCol="0">
            <a:spAutoFit/>
          </a:bodyPr>
          <a:lstStyle/>
          <a:p>
            <a:r>
              <a:rPr lang="en-US" sz="1800" dirty="0">
                <a:latin typeface="Calibri" panose="020F0502020204030204" pitchFamily="34" charset="0"/>
                <a:cs typeface="Calibri" panose="020F0502020204030204" pitchFamily="34" charset="0"/>
              </a:rPr>
              <a:t>Goal of training the model is to fit/learn a "</a:t>
            </a:r>
            <a:r>
              <a:rPr lang="en-US" sz="1800" b="1" dirty="0">
                <a:solidFill>
                  <a:srgbClr val="0070C0"/>
                </a:solidFill>
                <a:latin typeface="Calibri" panose="020F0502020204030204" pitchFamily="34" charset="0"/>
                <a:cs typeface="Calibri" panose="020F0502020204030204" pitchFamily="34" charset="0"/>
              </a:rPr>
              <a:t>regularity</a:t>
            </a:r>
            <a:r>
              <a:rPr lang="en-US" sz="1800" dirty="0">
                <a:latin typeface="Calibri" panose="020F0502020204030204" pitchFamily="34" charset="0"/>
                <a:cs typeface="Calibri" panose="020F0502020204030204" pitchFamily="34" charset="0"/>
              </a:rPr>
              <a:t>" in the data, and to avoid fitting noise (avoid overfitting).</a:t>
            </a:r>
          </a:p>
          <a:p>
            <a:endParaRPr lang="en-US" sz="1800" dirty="0">
              <a:latin typeface="Calibri" panose="020F0502020204030204" pitchFamily="34" charset="0"/>
              <a:cs typeface="Calibri" panose="020F0502020204030204" pitchFamily="34" charset="0"/>
            </a:endParaRPr>
          </a:p>
          <a:p>
            <a:r>
              <a:rPr lang="en-US" sz="1800" b="1" dirty="0">
                <a:solidFill>
                  <a:srgbClr val="0070C0"/>
                </a:solidFill>
                <a:latin typeface="Calibri" panose="020F0502020204030204" pitchFamily="34" charset="0"/>
                <a:cs typeface="Calibri" panose="020F0502020204030204" pitchFamily="34" charset="0"/>
              </a:rPr>
              <a:t>How do we know that we are overfitting?</a:t>
            </a:r>
          </a:p>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Let's split data into two sets: </a:t>
            </a:r>
          </a:p>
          <a:p>
            <a:r>
              <a:rPr lang="en-US" sz="1800" dirty="0">
                <a:latin typeface="Calibri" panose="020F0502020204030204" pitchFamily="34" charset="0"/>
                <a:cs typeface="Calibri" panose="020F0502020204030204" pitchFamily="34" charset="0"/>
              </a:rPr>
              <a:t>    - training</a:t>
            </a:r>
          </a:p>
          <a:p>
            <a:r>
              <a:rPr lang="en-US" sz="1800" dirty="0">
                <a:latin typeface="Calibri" panose="020F0502020204030204" pitchFamily="34" charset="0"/>
                <a:cs typeface="Calibri" panose="020F0502020204030204" pitchFamily="34" charset="0"/>
              </a:rPr>
              <a:t>    - testing</a:t>
            </a:r>
          </a:p>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If we </a:t>
            </a:r>
            <a:r>
              <a:rPr lang="en-US" sz="1800" b="1" dirty="0">
                <a:solidFill>
                  <a:srgbClr val="FF0000"/>
                </a:solidFill>
                <a:latin typeface="Calibri" panose="020F0502020204030204" pitchFamily="34" charset="0"/>
                <a:cs typeface="Calibri" panose="020F0502020204030204" pitchFamily="34" charset="0"/>
              </a:rPr>
              <a:t>overfit</a:t>
            </a:r>
            <a:r>
              <a:rPr lang="en-US" sz="1800" dirty="0">
                <a:latin typeface="Calibri" panose="020F0502020204030204" pitchFamily="34" charset="0"/>
                <a:cs typeface="Calibri" panose="020F0502020204030204" pitchFamily="34" charset="0"/>
              </a:rPr>
              <a:t> on the training data (learn regularity and some noise specific to the training data), then accuracy measured on the test data may be bad</a:t>
            </a:r>
          </a:p>
          <a:p>
            <a:r>
              <a:rPr lang="en-US" sz="1800" dirty="0">
                <a:latin typeface="Calibri" panose="020F0502020204030204" pitchFamily="34" charset="0"/>
                <a:cs typeface="Calibri" panose="020F0502020204030204" pitchFamily="34" charset="0"/>
              </a:rPr>
              <a:t>(model doesn't generalize well).</a:t>
            </a:r>
          </a:p>
          <a:p>
            <a:endParaRPr lang="en-US" sz="1800" dirty="0">
              <a:latin typeface="Calibri" panose="020F0502020204030204" pitchFamily="34" charset="0"/>
              <a:cs typeface="Calibri" panose="020F0502020204030204" pitchFamily="34" charset="0"/>
            </a:endParaRPr>
          </a:p>
          <a:p>
            <a:r>
              <a:rPr lang="en-US" sz="1800" dirty="0">
                <a:latin typeface="Calibri" panose="020F0502020204030204" pitchFamily="34" charset="0"/>
                <a:cs typeface="Calibri" panose="020F0502020204030204" pitchFamily="34" charset="0"/>
              </a:rPr>
              <a:t>Solution – try to find a more "</a:t>
            </a:r>
            <a:r>
              <a:rPr lang="en-US" sz="1800" b="1" dirty="0">
                <a:solidFill>
                  <a:srgbClr val="0070C0"/>
                </a:solidFill>
                <a:latin typeface="Calibri" panose="020F0502020204030204" pitchFamily="34" charset="0"/>
                <a:cs typeface="Calibri" panose="020F0502020204030204" pitchFamily="34" charset="0"/>
              </a:rPr>
              <a:t>regular</a:t>
            </a:r>
            <a:r>
              <a:rPr lang="en-US" sz="1800" dirty="0">
                <a:latin typeface="Calibri" panose="020F0502020204030204" pitchFamily="34" charset="0"/>
                <a:cs typeface="Calibri" panose="020F0502020204030204" pitchFamily="34" charset="0"/>
              </a:rPr>
              <a:t>" solution (less noise, less overfitting). </a:t>
            </a:r>
          </a:p>
        </p:txBody>
      </p:sp>
      <p:sp>
        <p:nvSpPr>
          <p:cNvPr id="2" name="TextBox 1">
            <a:extLst>
              <a:ext uri="{FF2B5EF4-FFF2-40B4-BE49-F238E27FC236}">
                <a16:creationId xmlns:a16="http://schemas.microsoft.com/office/drawing/2014/main" id="{9A322578-FDEE-414F-BDE4-8FBBF632D885}"/>
              </a:ext>
            </a:extLst>
          </p:cNvPr>
          <p:cNvSpPr txBox="1"/>
          <p:nvPr/>
        </p:nvSpPr>
        <p:spPr>
          <a:xfrm>
            <a:off x="6224451" y="153887"/>
            <a:ext cx="1620836" cy="738664"/>
          </a:xfrm>
          <a:prstGeom prst="rect">
            <a:avLst/>
          </a:prstGeom>
          <a:noFill/>
        </p:spPr>
        <p:txBody>
          <a:bodyPr wrap="square" rtlCol="0">
            <a:spAutoFit/>
          </a:bodyPr>
          <a:lstStyle/>
          <a:p>
            <a:r>
              <a:rPr lang="en-US" sz="1400" b="1" dirty="0">
                <a:solidFill>
                  <a:srgbClr val="0070C0"/>
                </a:solidFill>
                <a:latin typeface="Calibri" panose="020F0502020204030204" pitchFamily="34" charset="0"/>
                <a:cs typeface="Calibri" panose="020F0502020204030204" pitchFamily="34" charset="0"/>
              </a:rPr>
              <a:t>High Bias model</a:t>
            </a:r>
          </a:p>
          <a:p>
            <a:r>
              <a:rPr lang="en-US" sz="1400" dirty="0">
                <a:latin typeface="Calibri" panose="020F0502020204030204" pitchFamily="34" charset="0"/>
                <a:cs typeface="Calibri" panose="020F0502020204030204" pitchFamily="34" charset="0"/>
              </a:rPr>
              <a:t>(underfitting,</a:t>
            </a:r>
          </a:p>
          <a:p>
            <a:r>
              <a:rPr lang="en-US" sz="1400" dirty="0">
                <a:latin typeface="Calibri" panose="020F0502020204030204" pitchFamily="34" charset="0"/>
                <a:cs typeface="Calibri" panose="020F0502020204030204" pitchFamily="34" charset="0"/>
              </a:rPr>
              <a:t>model too simple)</a:t>
            </a:r>
          </a:p>
        </p:txBody>
      </p:sp>
      <p:sp>
        <p:nvSpPr>
          <p:cNvPr id="6" name="TextBox 5">
            <a:extLst>
              <a:ext uri="{FF2B5EF4-FFF2-40B4-BE49-F238E27FC236}">
                <a16:creationId xmlns:a16="http://schemas.microsoft.com/office/drawing/2014/main" id="{ADF20070-88EB-9941-B67D-F3F87DD3B8BD}"/>
              </a:ext>
            </a:extLst>
          </p:cNvPr>
          <p:cNvSpPr txBox="1"/>
          <p:nvPr/>
        </p:nvSpPr>
        <p:spPr>
          <a:xfrm>
            <a:off x="10058397" y="153887"/>
            <a:ext cx="1924425" cy="738664"/>
          </a:xfrm>
          <a:prstGeom prst="rect">
            <a:avLst/>
          </a:prstGeom>
          <a:noFill/>
        </p:spPr>
        <p:txBody>
          <a:bodyPr wrap="square" rtlCol="0">
            <a:spAutoFit/>
          </a:bodyPr>
          <a:lstStyle/>
          <a:p>
            <a:r>
              <a:rPr lang="en-US" sz="1400" b="1" dirty="0">
                <a:solidFill>
                  <a:srgbClr val="0070C0"/>
                </a:solidFill>
                <a:latin typeface="Calibri" panose="020F0502020204030204" pitchFamily="34" charset="0"/>
                <a:cs typeface="Calibri" panose="020F0502020204030204" pitchFamily="34" charset="0"/>
              </a:rPr>
              <a:t>High Variance model</a:t>
            </a:r>
          </a:p>
          <a:p>
            <a:r>
              <a:rPr lang="en-US" sz="1400" dirty="0">
                <a:latin typeface="Calibri" panose="020F0502020204030204" pitchFamily="34" charset="0"/>
                <a:cs typeface="Calibri" panose="020F0502020204030204" pitchFamily="34" charset="0"/>
              </a:rPr>
              <a:t>(model too complex,</a:t>
            </a:r>
          </a:p>
          <a:p>
            <a:r>
              <a:rPr lang="en-US" sz="1400" dirty="0">
                <a:latin typeface="Calibri" panose="020F0502020204030204" pitchFamily="34" charset="0"/>
                <a:cs typeface="Calibri" panose="020F0502020204030204" pitchFamily="34" charset="0"/>
              </a:rPr>
              <a:t>overfitting - fits noise)</a:t>
            </a:r>
          </a:p>
        </p:txBody>
      </p:sp>
      <p:sp>
        <p:nvSpPr>
          <p:cNvPr id="9" name="TextBox 8">
            <a:extLst>
              <a:ext uri="{FF2B5EF4-FFF2-40B4-BE49-F238E27FC236}">
                <a16:creationId xmlns:a16="http://schemas.microsoft.com/office/drawing/2014/main" id="{D25BC5D2-2DDE-3048-B6AA-488183D6F25E}"/>
              </a:ext>
            </a:extLst>
          </p:cNvPr>
          <p:cNvSpPr txBox="1"/>
          <p:nvPr/>
        </p:nvSpPr>
        <p:spPr>
          <a:xfrm>
            <a:off x="7952866" y="174705"/>
            <a:ext cx="1997951" cy="523220"/>
          </a:xfrm>
          <a:prstGeom prst="rect">
            <a:avLst/>
          </a:prstGeom>
          <a:noFill/>
        </p:spPr>
        <p:txBody>
          <a:bodyPr wrap="square" rtlCol="0">
            <a:spAutoFit/>
          </a:bodyPr>
          <a:lstStyle/>
          <a:p>
            <a:r>
              <a:rPr lang="en-US" sz="1400" b="1" dirty="0">
                <a:solidFill>
                  <a:srgbClr val="0070C0"/>
                </a:solidFill>
                <a:latin typeface="Calibri" panose="020F0502020204030204" pitchFamily="34" charset="0"/>
                <a:cs typeface="Calibri" panose="020F0502020204030204" pitchFamily="34" charset="0"/>
              </a:rPr>
              <a:t>Bias/Variance Trade-off</a:t>
            </a:r>
            <a:r>
              <a:rPr lang="en-US" sz="1400" dirty="0">
                <a:latin typeface="Calibri" panose="020F0502020204030204" pitchFamily="34" charset="0"/>
                <a:cs typeface="Calibri" panose="020F0502020204030204" pitchFamily="34" charset="0"/>
              </a:rPr>
              <a:t>,</a:t>
            </a:r>
          </a:p>
          <a:p>
            <a:r>
              <a:rPr lang="en-US" sz="1400" dirty="0">
                <a:latin typeface="Calibri" panose="020F0502020204030204" pitchFamily="34" charset="0"/>
                <a:cs typeface="Calibri" panose="020F0502020204030204" pitchFamily="34" charset="0"/>
              </a:rPr>
              <a:t>Good Generalization</a:t>
            </a:r>
          </a:p>
        </p:txBody>
      </p:sp>
      <p:sp>
        <p:nvSpPr>
          <p:cNvPr id="10" name="TextBox 9">
            <a:extLst>
              <a:ext uri="{FF2B5EF4-FFF2-40B4-BE49-F238E27FC236}">
                <a16:creationId xmlns:a16="http://schemas.microsoft.com/office/drawing/2014/main" id="{407D040E-1D2A-D245-B116-C1E8E4542ED0}"/>
              </a:ext>
            </a:extLst>
          </p:cNvPr>
          <p:cNvSpPr txBox="1"/>
          <p:nvPr/>
        </p:nvSpPr>
        <p:spPr>
          <a:xfrm>
            <a:off x="0" y="171986"/>
            <a:ext cx="5552356" cy="584775"/>
          </a:xfrm>
          <a:prstGeom prst="rect">
            <a:avLst/>
          </a:prstGeom>
          <a:noFill/>
        </p:spPr>
        <p:txBody>
          <a:bodyPr wrap="square" rtlCol="0">
            <a:spAutoFit/>
          </a:bodyPr>
          <a:lstStyle/>
          <a:p>
            <a:r>
              <a:rPr lang="en-US" sz="3200" b="1" dirty="0">
                <a:solidFill>
                  <a:srgbClr val="0070C0"/>
                </a:solidFill>
                <a:latin typeface="Calibri" panose="020F0502020204030204" pitchFamily="34" charset="0"/>
                <a:cs typeface="Calibri" panose="020F0502020204030204" pitchFamily="34" charset="0"/>
              </a:rPr>
              <a:t>How to find "REGULARITY"</a:t>
            </a:r>
          </a:p>
        </p:txBody>
      </p:sp>
    </p:spTree>
    <p:extLst>
      <p:ext uri="{BB962C8B-B14F-4D97-AF65-F5344CB8AC3E}">
        <p14:creationId xmlns:p14="http://schemas.microsoft.com/office/powerpoint/2010/main" val="2807540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48292D7-C0FA-7740-85EA-21E789F96C5D}"/>
              </a:ext>
            </a:extLst>
          </p:cNvPr>
          <p:cNvSpPr txBox="1"/>
          <p:nvPr/>
        </p:nvSpPr>
        <p:spPr>
          <a:xfrm>
            <a:off x="2226983" y="659830"/>
            <a:ext cx="8876623" cy="461665"/>
          </a:xfrm>
          <a:prstGeom prst="rect">
            <a:avLst/>
          </a:prstGeom>
          <a:noFill/>
        </p:spPr>
        <p:txBody>
          <a:bodyPr wrap="square" rtlCol="0">
            <a:spAutoFit/>
          </a:bodyPr>
          <a:lstStyle/>
          <a:p>
            <a:r>
              <a:rPr lang="en-US" sz="2400" b="1" dirty="0"/>
              <a:t>Machine Learning Systems = Prediction Machines</a:t>
            </a:r>
          </a:p>
        </p:txBody>
      </p:sp>
      <p:pic>
        <p:nvPicPr>
          <p:cNvPr id="2" name="Picture 1">
            <a:extLst>
              <a:ext uri="{FF2B5EF4-FFF2-40B4-BE49-F238E27FC236}">
                <a16:creationId xmlns:a16="http://schemas.microsoft.com/office/drawing/2014/main" id="{C94B984A-C757-994A-B6E8-3FA50DA1DBA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16179"/>
            <a:ext cx="6117130" cy="3449197"/>
          </a:xfrm>
          <a:prstGeom prst="rect">
            <a:avLst/>
          </a:prstGeom>
        </p:spPr>
      </p:pic>
      <p:sp>
        <p:nvSpPr>
          <p:cNvPr id="3" name="TextBox 2">
            <a:extLst>
              <a:ext uri="{FF2B5EF4-FFF2-40B4-BE49-F238E27FC236}">
                <a16:creationId xmlns:a16="http://schemas.microsoft.com/office/drawing/2014/main" id="{1145D382-E115-314D-B3F7-DADF8E3C60E0}"/>
              </a:ext>
            </a:extLst>
          </p:cNvPr>
          <p:cNvSpPr txBox="1"/>
          <p:nvPr/>
        </p:nvSpPr>
        <p:spPr>
          <a:xfrm>
            <a:off x="147918" y="5459506"/>
            <a:ext cx="3294529" cy="738664"/>
          </a:xfrm>
          <a:prstGeom prst="rect">
            <a:avLst/>
          </a:prstGeom>
          <a:noFill/>
        </p:spPr>
        <p:txBody>
          <a:bodyPr wrap="square" rtlCol="0">
            <a:spAutoFit/>
          </a:bodyPr>
          <a:lstStyle/>
          <a:p>
            <a:r>
              <a:rPr lang="en-US" sz="2400" b="1" dirty="0"/>
              <a:t>Ajay Agrawal</a:t>
            </a:r>
          </a:p>
          <a:p>
            <a:r>
              <a:rPr lang="en-US" dirty="0"/>
              <a:t>University of Toronto</a:t>
            </a:r>
          </a:p>
        </p:txBody>
      </p:sp>
      <p:sp>
        <p:nvSpPr>
          <p:cNvPr id="9" name="TextBox 8">
            <a:extLst>
              <a:ext uri="{FF2B5EF4-FFF2-40B4-BE49-F238E27FC236}">
                <a16:creationId xmlns:a16="http://schemas.microsoft.com/office/drawing/2014/main" id="{E1767B65-956F-8B4D-86D8-67766228C237}"/>
              </a:ext>
            </a:extLst>
          </p:cNvPr>
          <p:cNvSpPr txBox="1"/>
          <p:nvPr/>
        </p:nvSpPr>
        <p:spPr>
          <a:xfrm>
            <a:off x="7308475" y="2756647"/>
            <a:ext cx="4883525" cy="1384995"/>
          </a:xfrm>
          <a:prstGeom prst="rect">
            <a:avLst/>
          </a:prstGeom>
          <a:noFill/>
        </p:spPr>
        <p:txBody>
          <a:bodyPr wrap="square" rtlCol="0">
            <a:spAutoFit/>
          </a:bodyPr>
          <a:lstStyle/>
          <a:p>
            <a:r>
              <a:rPr lang="en-US" sz="2800" dirty="0"/>
              <a:t>ML = "Cheap Predictions"</a:t>
            </a:r>
          </a:p>
          <a:p>
            <a:endParaRPr lang="en-US" sz="2800" dirty="0"/>
          </a:p>
          <a:p>
            <a:r>
              <a:rPr lang="en-US" sz="2800" dirty="0"/>
              <a:t>AI = "Cheap Predictions"</a:t>
            </a:r>
          </a:p>
        </p:txBody>
      </p:sp>
    </p:spTree>
    <p:extLst>
      <p:ext uri="{BB962C8B-B14F-4D97-AF65-F5344CB8AC3E}">
        <p14:creationId xmlns:p14="http://schemas.microsoft.com/office/powerpoint/2010/main" val="21465177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p:nvPr/>
        </p:nvSpPr>
        <p:spPr>
          <a:xfrm>
            <a:off x="-1" y="0"/>
            <a:ext cx="7247965" cy="66562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Regularization: Ridge Regression</a:t>
            </a: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Multivariate (multiple) Linear Regression Regularization.</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Suppose we have a OLS (Ordinary Linear Squared) regression where two parameters x1 &amp; x2 are not orthogonal, but are equal, proportional to each other, or highly correlated. Then there may be an infinite number of coefficients which will fit the model.</a:t>
            </a: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For example, (a*x1 - x2),    (100*a*x1 - 100*x2), etc.</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If we are trying to minimize the cost function in the multidimensional </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space of coefficients, we will get an infinite diagonal </a:t>
            </a:r>
            <a:r>
              <a:rPr lang="en-US" b="1" dirty="0">
                <a:solidFill>
                  <a:srgbClr val="0070C0"/>
                </a:solidFill>
                <a:latin typeface="Calibri"/>
                <a:ea typeface="Calibri"/>
                <a:cs typeface="Calibri"/>
                <a:sym typeface="Calibri"/>
              </a:rPr>
              <a:t>groove (ridge)</a:t>
            </a:r>
            <a:r>
              <a:rPr lang="en-US" dirty="0">
                <a:solidFill>
                  <a:schemeClr val="dk1"/>
                </a:solidFill>
                <a:latin typeface="Calibri"/>
                <a:ea typeface="Calibri"/>
                <a:cs typeface="Calibri"/>
                <a:sym typeface="Calibri"/>
              </a:rPr>
              <a:t> </a:t>
            </a:r>
          </a:p>
          <a:p>
            <a:pPr marL="0" marR="0" lvl="0" indent="0" algn="l" rtl="0">
              <a:spcBef>
                <a:spcPts val="0"/>
              </a:spcBef>
              <a:spcAft>
                <a:spcPts val="0"/>
              </a:spcAft>
              <a:buNone/>
            </a:pPr>
            <a:r>
              <a:rPr lang="en-US" dirty="0">
                <a:solidFill>
                  <a:schemeClr val="dk1"/>
                </a:solidFill>
                <a:latin typeface="Calibri"/>
                <a:ea typeface="Calibri"/>
                <a:cs typeface="Calibri"/>
                <a:sym typeface="Calibri"/>
              </a:rPr>
              <a:t>for a*x1 = x2. Any place at the bottom of this ridge is equally good for us.</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So we will get a big variability in possible values of coefficients for x1 &amp; x2.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In other words, the solution will be unstable.</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We can reduce this variability by adding additional regularization factor to the loss function as a sum of squares of </a:t>
            </a:r>
            <a:r>
              <a:rPr lang="en-US" dirty="0" err="1">
                <a:solidFill>
                  <a:schemeClr val="dk1"/>
                </a:solidFill>
                <a:latin typeface="Calibri"/>
                <a:ea typeface="Calibri"/>
                <a:cs typeface="Calibri"/>
                <a:sym typeface="Calibri"/>
              </a:rPr>
              <a:t>coeffitients</a:t>
            </a:r>
            <a:r>
              <a:rPr lang="en-US" dirty="0">
                <a:solidFill>
                  <a:schemeClr val="dk1"/>
                </a:solidFill>
                <a:latin typeface="Calibri"/>
                <a:ea typeface="Calibri"/>
                <a:cs typeface="Calibri"/>
                <a:sym typeface="Calibri"/>
              </a:rPr>
              <a:t>. </a:t>
            </a:r>
            <a:r>
              <a:rPr lang="en-US" dirty="0">
                <a:solidFill>
                  <a:schemeClr val="dk1"/>
                </a:solidFill>
                <a:ea typeface="Calibri"/>
                <a:cs typeface="Calibri"/>
                <a:sym typeface="Calibri"/>
              </a:rPr>
              <a:t>When we minimizing this expression, bigger  "lambda" value will cause smaller "beta" values, thus keeping the coefficients "beta" from becoming too large. </a:t>
            </a:r>
          </a:p>
          <a:p>
            <a:pPr lvl="0"/>
            <a:r>
              <a:rPr lang="en-US" dirty="0">
                <a:solidFill>
                  <a:schemeClr val="dk1"/>
                </a:solidFill>
                <a:ea typeface="Calibri"/>
                <a:cs typeface="Calibri"/>
                <a:sym typeface="Calibri"/>
              </a:rPr>
              <a:t>This is called "</a:t>
            </a:r>
            <a:r>
              <a:rPr lang="en-US" b="1" dirty="0">
                <a:solidFill>
                  <a:srgbClr val="0000FF"/>
                </a:solidFill>
                <a:ea typeface="Calibri"/>
                <a:cs typeface="Calibri"/>
                <a:sym typeface="Calibri"/>
              </a:rPr>
              <a:t>Ridge Regression</a:t>
            </a:r>
            <a:r>
              <a:rPr lang="en-US" dirty="0">
                <a:solidFill>
                  <a:schemeClr val="dk1"/>
                </a:solidFill>
                <a:ea typeface="Calibri"/>
                <a:cs typeface="Calibri"/>
                <a:sym typeface="Calibri"/>
              </a:rPr>
              <a:t>". </a:t>
            </a:r>
          </a:p>
          <a:p>
            <a:pPr lvl="0"/>
            <a:r>
              <a:rPr lang="en-US" dirty="0">
                <a:solidFill>
                  <a:schemeClr val="dk1"/>
                </a:solidFill>
                <a:ea typeface="Calibri"/>
                <a:cs typeface="Calibri"/>
                <a:sym typeface="Calibri"/>
              </a:rPr>
              <a:t>It changes the infinitely long ridge into a local minimum.</a:t>
            </a:r>
          </a:p>
          <a:p>
            <a:pPr marL="0" marR="0" lvl="0" indent="0" algn="l" rtl="0">
              <a:spcBef>
                <a:spcPts val="0"/>
              </a:spcBef>
              <a:spcAft>
                <a:spcPts val="0"/>
              </a:spcAft>
              <a:buNone/>
            </a:pPr>
            <a:endParaRPr dirty="0">
              <a:solidFill>
                <a:schemeClr val="dk1"/>
              </a:solidFill>
              <a:latin typeface="Calibri"/>
              <a:ea typeface="Calibri"/>
              <a:cs typeface="Calibri"/>
              <a:sym typeface="Calibri"/>
            </a:endParaRPr>
          </a:p>
        </p:txBody>
      </p:sp>
      <p:pic>
        <p:nvPicPr>
          <p:cNvPr id="118" name="Google Shape;118;p1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516904" y="1446708"/>
            <a:ext cx="4675096" cy="2291575"/>
          </a:xfrm>
          <a:prstGeom prst="rect">
            <a:avLst/>
          </a:prstGeom>
          <a:noFill/>
          <a:ln>
            <a:noFill/>
          </a:ln>
        </p:spPr>
      </p:pic>
      <p:sp>
        <p:nvSpPr>
          <p:cNvPr id="121" name="Google Shape;121;p17"/>
          <p:cNvSpPr txBox="1"/>
          <p:nvPr/>
        </p:nvSpPr>
        <p:spPr>
          <a:xfrm>
            <a:off x="8014088" y="750871"/>
            <a:ext cx="4070709" cy="5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Why Ridge Regression is called Ridge ...</a:t>
            </a:r>
            <a:endParaRPr dirty="0"/>
          </a:p>
        </p:txBody>
      </p:sp>
      <p:pic>
        <p:nvPicPr>
          <p:cNvPr id="2" name="Picture 1">
            <a:extLst>
              <a:ext uri="{FF2B5EF4-FFF2-40B4-BE49-F238E27FC236}">
                <a16:creationId xmlns:a16="http://schemas.microsoft.com/office/drawing/2014/main" id="{EFD31D27-A727-A240-A941-ADD6F9BC6FC8}"/>
              </a:ext>
            </a:extLst>
          </p:cNvPr>
          <p:cNvPicPr>
            <a:picLocks noChangeAspect="1"/>
          </p:cNvPicPr>
          <p:nvPr/>
        </p:nvPicPr>
        <p:blipFill>
          <a:blip r:embed="rId4"/>
          <a:stretch>
            <a:fillRect/>
          </a:stretch>
        </p:blipFill>
        <p:spPr>
          <a:xfrm>
            <a:off x="7348306" y="5041900"/>
            <a:ext cx="4736491" cy="955488"/>
          </a:xfrm>
          <a:prstGeom prst="rect">
            <a:avLst/>
          </a:prstGeom>
        </p:spPr>
      </p:pic>
    </p:spTree>
    <p:extLst>
      <p:ext uri="{BB962C8B-B14F-4D97-AF65-F5344CB8AC3E}">
        <p14:creationId xmlns:p14="http://schemas.microsoft.com/office/powerpoint/2010/main" val="1013282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7"/>
          <p:cNvPicPr preferRelativeResize="0"/>
          <p:nvPr/>
        </p:nvPicPr>
        <p:blipFill rotWithShape="1">
          <a:blip r:embed="rId3">
            <a:alphaModFix/>
          </a:blip>
          <a:srcRect/>
          <a:stretch/>
        </p:blipFill>
        <p:spPr>
          <a:xfrm>
            <a:off x="1616990" y="0"/>
            <a:ext cx="9038701" cy="6858000"/>
          </a:xfrm>
          <a:prstGeom prst="rect">
            <a:avLst/>
          </a:prstGeom>
          <a:noFill/>
          <a:ln>
            <a:noFill/>
          </a:ln>
        </p:spPr>
      </p:pic>
      <p:cxnSp>
        <p:nvCxnSpPr>
          <p:cNvPr id="114" name="Google Shape;114;p17"/>
          <p:cNvCxnSpPr/>
          <p:nvPr/>
        </p:nvCxnSpPr>
        <p:spPr>
          <a:xfrm flipH="1">
            <a:off x="7095281" y="347241"/>
            <a:ext cx="2314937" cy="392464"/>
          </a:xfrm>
          <a:prstGeom prst="straightConnector1">
            <a:avLst/>
          </a:prstGeom>
          <a:noFill/>
          <a:ln w="41275" cap="flat" cmpd="sng">
            <a:solidFill>
              <a:srgbClr val="FF0000"/>
            </a:solidFill>
            <a:prstDash val="solid"/>
            <a:miter lim="800000"/>
            <a:headEnd type="none" w="sm" len="sm"/>
            <a:tailEnd type="triangle" w="lg" len="lg"/>
          </a:ln>
        </p:spPr>
      </p:cxnSp>
      <p:cxnSp>
        <p:nvCxnSpPr>
          <p:cNvPr id="115" name="Google Shape;115;p17"/>
          <p:cNvCxnSpPr/>
          <p:nvPr/>
        </p:nvCxnSpPr>
        <p:spPr>
          <a:xfrm rot="10800000">
            <a:off x="5486402" y="2361235"/>
            <a:ext cx="2818434" cy="671332"/>
          </a:xfrm>
          <a:prstGeom prst="straightConnector1">
            <a:avLst/>
          </a:prstGeom>
          <a:noFill/>
          <a:ln w="41275" cap="flat" cmpd="sng">
            <a:solidFill>
              <a:srgbClr val="FF0000"/>
            </a:solidFill>
            <a:prstDash val="solid"/>
            <a:miter lim="800000"/>
            <a:headEnd type="none" w="sm" len="sm"/>
            <a:tailEnd type="triangle" w="lg" len="lg"/>
          </a:ln>
        </p:spPr>
      </p:cxnSp>
      <p:cxnSp>
        <p:nvCxnSpPr>
          <p:cNvPr id="116" name="Google Shape;116;p17"/>
          <p:cNvCxnSpPr/>
          <p:nvPr/>
        </p:nvCxnSpPr>
        <p:spPr>
          <a:xfrm rot="10800000">
            <a:off x="5972539" y="1354240"/>
            <a:ext cx="2997841" cy="627634"/>
          </a:xfrm>
          <a:prstGeom prst="straightConnector1">
            <a:avLst/>
          </a:prstGeom>
          <a:noFill/>
          <a:ln w="41275" cap="flat" cmpd="sng">
            <a:solidFill>
              <a:srgbClr val="FF0000"/>
            </a:solidFill>
            <a:prstDash val="solid"/>
            <a:miter lim="800000"/>
            <a:headEnd type="none" w="sm" len="sm"/>
            <a:tailEnd type="triangle" w="lg" len="lg"/>
          </a:ln>
        </p:spPr>
      </p:cxnSp>
      <p:sp>
        <p:nvSpPr>
          <p:cNvPr id="117" name="Google Shape;117;p17"/>
          <p:cNvSpPr txBox="1"/>
          <p:nvPr/>
        </p:nvSpPr>
        <p:spPr>
          <a:xfrm>
            <a:off x="9410218" y="150471"/>
            <a:ext cx="2558005"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Minimum “cost”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without regularization</a:t>
            </a:r>
            <a:endParaRPr sz="1800">
              <a:solidFill>
                <a:schemeClr val="dk1"/>
              </a:solidFill>
              <a:latin typeface="Calibri"/>
              <a:ea typeface="Calibri"/>
              <a:cs typeface="Calibri"/>
              <a:sym typeface="Calibri"/>
            </a:endParaRPr>
          </a:p>
        </p:txBody>
      </p:sp>
      <p:sp>
        <p:nvSpPr>
          <p:cNvPr id="118" name="Google Shape;118;p17"/>
          <p:cNvSpPr txBox="1"/>
          <p:nvPr/>
        </p:nvSpPr>
        <p:spPr>
          <a:xfrm>
            <a:off x="8970380" y="1491835"/>
            <a:ext cx="260816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err="1">
                <a:solidFill>
                  <a:schemeClr val="dk1"/>
                </a:solidFill>
                <a:latin typeface="Calibri"/>
                <a:ea typeface="Calibri"/>
                <a:cs typeface="Calibri"/>
                <a:sym typeface="Calibri"/>
              </a:rPr>
              <a:t>Compromize</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rgbClr val="0070C0"/>
                </a:solidFill>
                <a:latin typeface="Calibri"/>
                <a:ea typeface="Calibri"/>
                <a:cs typeface="Calibri"/>
                <a:sym typeface="Calibri"/>
              </a:rPr>
              <a:t>min(cost + penalty)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Cons: bias (shift),</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Pros: low variance</a:t>
            </a:r>
            <a:endParaRPr dirty="0"/>
          </a:p>
        </p:txBody>
      </p:sp>
      <p:sp>
        <p:nvSpPr>
          <p:cNvPr id="119" name="Google Shape;119;p17"/>
          <p:cNvSpPr txBox="1"/>
          <p:nvPr/>
        </p:nvSpPr>
        <p:spPr>
          <a:xfrm>
            <a:off x="8259220" y="2848171"/>
            <a:ext cx="287562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Minimum of the “penalty”</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regularization term</a:t>
            </a:r>
            <a:endParaRPr sz="1800">
              <a:solidFill>
                <a:schemeClr val="dk1"/>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FCD28F68-657C-2341-B58A-A1E3EEFAE695}"/>
              </a:ext>
            </a:extLst>
          </p:cNvPr>
          <p:cNvPicPr>
            <a:picLocks noChangeAspect="1"/>
          </p:cNvPicPr>
          <p:nvPr/>
        </p:nvPicPr>
        <p:blipFill>
          <a:blip r:embed="rId4"/>
          <a:stretch>
            <a:fillRect/>
          </a:stretch>
        </p:blipFill>
        <p:spPr>
          <a:xfrm>
            <a:off x="58833" y="1088275"/>
            <a:ext cx="3975286" cy="538819"/>
          </a:xfrm>
          <a:prstGeom prst="rect">
            <a:avLst/>
          </a:prstGeom>
        </p:spPr>
      </p:pic>
      <p:sp>
        <p:nvSpPr>
          <p:cNvPr id="2" name="TextBox 1">
            <a:extLst>
              <a:ext uri="{FF2B5EF4-FFF2-40B4-BE49-F238E27FC236}">
                <a16:creationId xmlns:a16="http://schemas.microsoft.com/office/drawing/2014/main" id="{18C2862E-1D92-7C4D-9A07-68BE5F3A2F9E}"/>
              </a:ext>
            </a:extLst>
          </p:cNvPr>
          <p:cNvSpPr txBox="1"/>
          <p:nvPr/>
        </p:nvSpPr>
        <p:spPr>
          <a:xfrm>
            <a:off x="160654" y="335137"/>
            <a:ext cx="3873464" cy="646331"/>
          </a:xfrm>
          <a:prstGeom prst="rect">
            <a:avLst/>
          </a:prstGeom>
          <a:noFill/>
        </p:spPr>
        <p:txBody>
          <a:bodyPr wrap="square" rtlCol="0">
            <a:spAutoFit/>
          </a:bodyPr>
          <a:lstStyle/>
          <a:p>
            <a:r>
              <a:rPr lang="en-US" dirty="0"/>
              <a:t>One way to do avoid overfitting can be to avoid big "weights" in the model.</a:t>
            </a:r>
          </a:p>
        </p:txBody>
      </p:sp>
    </p:spTree>
    <p:extLst>
      <p:ext uri="{BB962C8B-B14F-4D97-AF65-F5344CB8AC3E}">
        <p14:creationId xmlns:p14="http://schemas.microsoft.com/office/powerpoint/2010/main" val="188690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7" name="Google Shape;117;p1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642200" y="2632716"/>
            <a:ext cx="3549800" cy="1810400"/>
          </a:xfrm>
          <a:prstGeom prst="rect">
            <a:avLst/>
          </a:prstGeom>
          <a:noFill/>
          <a:ln>
            <a:noFill/>
          </a:ln>
        </p:spPr>
      </p:pic>
      <p:sp>
        <p:nvSpPr>
          <p:cNvPr id="120" name="Google Shape;120;p17"/>
          <p:cNvSpPr txBox="1"/>
          <p:nvPr/>
        </p:nvSpPr>
        <p:spPr>
          <a:xfrm>
            <a:off x="24737" y="1285685"/>
            <a:ext cx="8321489" cy="301492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Calibri"/>
                <a:ea typeface="Calibri"/>
                <a:cs typeface="Calibri"/>
                <a:sym typeface="Calibri"/>
              </a:rPr>
              <a:t>In </a:t>
            </a:r>
            <a:r>
              <a:rPr lang="en-US" b="1" dirty="0">
                <a:solidFill>
                  <a:srgbClr val="0000FF"/>
                </a:solidFill>
                <a:latin typeface="Calibri"/>
                <a:ea typeface="Calibri"/>
                <a:cs typeface="Calibri"/>
                <a:sym typeface="Calibri"/>
              </a:rPr>
              <a:t>Ridge Regression</a:t>
            </a:r>
            <a:r>
              <a:rPr lang="en-US" dirty="0">
                <a:solidFill>
                  <a:schemeClr val="dk1"/>
                </a:solidFill>
                <a:latin typeface="Calibri"/>
                <a:ea typeface="Calibri"/>
                <a:cs typeface="Calibri"/>
                <a:sym typeface="Calibri"/>
              </a:rPr>
              <a:t> we add a "</a:t>
            </a:r>
            <a:r>
              <a:rPr lang="en-US" b="1" dirty="0">
                <a:solidFill>
                  <a:srgbClr val="0000FF"/>
                </a:solidFill>
                <a:latin typeface="Calibri"/>
                <a:ea typeface="Calibri"/>
                <a:cs typeface="Calibri"/>
                <a:sym typeface="Calibri"/>
              </a:rPr>
              <a:t>regularization</a:t>
            </a:r>
            <a:r>
              <a:rPr lang="en-US" dirty="0">
                <a:solidFill>
                  <a:schemeClr val="dk1"/>
                </a:solidFill>
                <a:latin typeface="Calibri"/>
                <a:ea typeface="Calibri"/>
                <a:cs typeface="Calibri"/>
                <a:sym typeface="Calibri"/>
              </a:rPr>
              <a:t>" term as </a:t>
            </a:r>
            <a:r>
              <a:rPr lang="en-US" b="1" dirty="0">
                <a:solidFill>
                  <a:srgbClr val="FF0000"/>
                </a:solidFill>
                <a:latin typeface="Calibri"/>
                <a:ea typeface="Calibri"/>
                <a:cs typeface="Calibri"/>
                <a:sym typeface="Calibri"/>
              </a:rPr>
              <a:t>sum of squares</a:t>
            </a:r>
            <a:r>
              <a:rPr lang="en-US" dirty="0">
                <a:solidFill>
                  <a:schemeClr val="dk1"/>
                </a:solidFill>
                <a:latin typeface="Calibri"/>
                <a:ea typeface="Calibri"/>
                <a:cs typeface="Calibri"/>
                <a:sym typeface="Calibri"/>
              </a:rPr>
              <a:t> (</a:t>
            </a:r>
            <a:r>
              <a:rPr lang="en-US" b="1" dirty="0">
                <a:solidFill>
                  <a:srgbClr val="0000FF"/>
                </a:solidFill>
                <a:latin typeface="Calibri"/>
                <a:ea typeface="Calibri"/>
                <a:cs typeface="Calibri"/>
                <a:sym typeface="Calibri"/>
              </a:rPr>
              <a:t>L2 norm</a:t>
            </a:r>
            <a:r>
              <a:rPr lang="en-US" dirty="0">
                <a:solidFill>
                  <a:schemeClr val="dk1"/>
                </a:solidFill>
                <a:latin typeface="Calibri"/>
                <a:ea typeface="Calibri"/>
                <a:cs typeface="Calibri"/>
                <a:sym typeface="Calibri"/>
              </a:rPr>
              <a:t>).</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lang="en-US" dirty="0">
              <a:solidFill>
                <a:schemeClr val="dk1"/>
              </a:solidFill>
              <a:latin typeface="Calibri"/>
              <a:ea typeface="Calibri"/>
              <a:cs typeface="Calibri"/>
              <a:sym typeface="Calibri"/>
            </a:endParaRPr>
          </a:p>
          <a:p>
            <a:pPr lvl="0"/>
            <a:r>
              <a:rPr lang="en-US" dirty="0">
                <a:solidFill>
                  <a:schemeClr val="dk1"/>
                </a:solidFill>
                <a:latin typeface="Calibri"/>
                <a:ea typeface="Calibri"/>
                <a:cs typeface="Calibri"/>
                <a:sym typeface="Calibri"/>
              </a:rPr>
              <a:t>In </a:t>
            </a:r>
            <a:r>
              <a:rPr lang="en-US" b="1" dirty="0">
                <a:solidFill>
                  <a:srgbClr val="0000FF"/>
                </a:solidFill>
                <a:latin typeface="Calibri"/>
                <a:cs typeface="Calibri"/>
                <a:sym typeface="Calibri"/>
              </a:rPr>
              <a:t>LASSO Regression</a:t>
            </a:r>
            <a:r>
              <a:rPr lang="en-US" dirty="0">
                <a:solidFill>
                  <a:schemeClr val="dk1"/>
                </a:solidFill>
                <a:ea typeface="Calibri"/>
                <a:cs typeface="Calibri"/>
                <a:sym typeface="Calibri"/>
              </a:rPr>
              <a:t> we add a "</a:t>
            </a:r>
            <a:r>
              <a:rPr lang="en-US" b="1" dirty="0">
                <a:solidFill>
                  <a:srgbClr val="0000FF"/>
                </a:solidFill>
                <a:ea typeface="Calibri"/>
                <a:cs typeface="Calibri"/>
                <a:sym typeface="Calibri"/>
              </a:rPr>
              <a:t>regularization</a:t>
            </a:r>
            <a:r>
              <a:rPr lang="en-US" dirty="0">
                <a:solidFill>
                  <a:schemeClr val="dk1"/>
                </a:solidFill>
                <a:ea typeface="Calibri"/>
                <a:cs typeface="Calibri"/>
                <a:sym typeface="Calibri"/>
              </a:rPr>
              <a:t>" term as </a:t>
            </a:r>
            <a:r>
              <a:rPr lang="en-US" b="1" dirty="0">
                <a:solidFill>
                  <a:srgbClr val="FF0000"/>
                </a:solidFill>
                <a:ea typeface="Calibri"/>
                <a:cs typeface="Calibri"/>
                <a:sym typeface="Calibri"/>
              </a:rPr>
              <a:t>sum of abs values</a:t>
            </a:r>
            <a:r>
              <a:rPr lang="en-US" dirty="0">
                <a:solidFill>
                  <a:schemeClr val="dk1"/>
                </a:solidFill>
                <a:ea typeface="Calibri"/>
                <a:cs typeface="Calibri"/>
                <a:sym typeface="Calibri"/>
              </a:rPr>
              <a:t> (</a:t>
            </a:r>
            <a:r>
              <a:rPr lang="en-US" b="1" dirty="0">
                <a:solidFill>
                  <a:srgbClr val="0000FF"/>
                </a:solidFill>
                <a:ea typeface="Calibri"/>
                <a:cs typeface="Calibri"/>
                <a:sym typeface="Calibri"/>
              </a:rPr>
              <a:t>L1 norm</a:t>
            </a:r>
            <a:r>
              <a:rPr lang="en-US" dirty="0">
                <a:solidFill>
                  <a:schemeClr val="dk1"/>
                </a:solidFill>
                <a:ea typeface="Calibri"/>
                <a:cs typeface="Calibri"/>
                <a:sym typeface="Calibri"/>
              </a:rPr>
              <a:t>).</a:t>
            </a:r>
            <a:endParaRPr lang="en-US" dirty="0">
              <a:solidFill>
                <a:schemeClr val="dk1"/>
              </a:solidFill>
              <a:latin typeface="Calibri"/>
              <a:ea typeface="Calibri"/>
              <a:cs typeface="Calibri"/>
              <a:sym typeface="Calibri"/>
            </a:endParaRPr>
          </a:p>
          <a:p>
            <a:pPr marL="0" lvl="0" indent="0" algn="l" rtl="0">
              <a:spcBef>
                <a:spcPts val="0"/>
              </a:spcBef>
              <a:spcAft>
                <a:spcPts val="0"/>
              </a:spcAft>
              <a:buNone/>
            </a:pPr>
            <a:endParaRPr lang="en-US" dirty="0">
              <a:solidFill>
                <a:schemeClr val="dk1"/>
              </a:solidFill>
              <a:latin typeface="Calibri"/>
              <a:ea typeface="Calibri"/>
              <a:cs typeface="Calibri"/>
              <a:sym typeface="Calibri"/>
            </a:endParaRPr>
          </a:p>
          <a:p>
            <a:pPr marL="0" lvl="0" indent="0" algn="l" rtl="0">
              <a:spcBef>
                <a:spcPts val="0"/>
              </a:spcBef>
              <a:spcAft>
                <a:spcPts val="0"/>
              </a:spcAft>
              <a:buNone/>
            </a:pPr>
            <a:r>
              <a:rPr lang="en-US" b="1" dirty="0">
                <a:solidFill>
                  <a:srgbClr val="0000FF"/>
                </a:solidFill>
                <a:latin typeface="Calibri"/>
                <a:ea typeface="Calibri"/>
                <a:cs typeface="Calibri"/>
                <a:sym typeface="Calibri"/>
              </a:rPr>
              <a:t>LASSO = Least Absolute Shrinkage and Selection Operator</a:t>
            </a:r>
            <a:r>
              <a:rPr lang="en-US" dirty="0">
                <a:solidFill>
                  <a:schemeClr val="dk1"/>
                </a:solidFill>
                <a:latin typeface="Calibri"/>
                <a:ea typeface="Calibri"/>
                <a:cs typeface="Calibri"/>
                <a:sym typeface="Calibri"/>
              </a:rPr>
              <a:t>.</a:t>
            </a:r>
          </a:p>
          <a:p>
            <a:pPr marL="0" lvl="0" indent="0" algn="l" rtl="0">
              <a:spcBef>
                <a:spcPts val="0"/>
              </a:spcBef>
              <a:spcAft>
                <a:spcPts val="0"/>
              </a:spcAft>
              <a:buNone/>
            </a:pPr>
            <a:endParaRPr dirty="0">
              <a:solidFill>
                <a:schemeClr val="dk1"/>
              </a:solidFill>
              <a:latin typeface="Calibri"/>
              <a:ea typeface="Calibri"/>
              <a:cs typeface="Calibri"/>
              <a:sym typeface="Calibri"/>
            </a:endParaRPr>
          </a:p>
          <a:p>
            <a:pPr marL="0" lvl="0" indent="0" algn="l" rtl="0">
              <a:spcBef>
                <a:spcPts val="0"/>
              </a:spcBef>
              <a:spcAft>
                <a:spcPts val="0"/>
              </a:spcAft>
              <a:buNone/>
            </a:pPr>
            <a:r>
              <a:rPr lang="en-US" dirty="0">
                <a:solidFill>
                  <a:schemeClr val="dk1"/>
                </a:solidFill>
                <a:latin typeface="Calibri"/>
                <a:ea typeface="Calibri"/>
                <a:cs typeface="Calibri"/>
                <a:sym typeface="Calibri"/>
              </a:rPr>
              <a:t>LASSO favors solutions on the tips of the bounding surface for coefficients, </a:t>
            </a:r>
          </a:p>
          <a:p>
            <a:pPr marL="0" lvl="0" indent="0" algn="l" rtl="0">
              <a:spcBef>
                <a:spcPts val="0"/>
              </a:spcBef>
              <a:spcAft>
                <a:spcPts val="0"/>
              </a:spcAft>
              <a:buNone/>
            </a:pPr>
            <a:r>
              <a:rPr lang="en-US" dirty="0">
                <a:solidFill>
                  <a:schemeClr val="dk1"/>
                </a:solidFill>
                <a:latin typeface="Calibri"/>
                <a:ea typeface="Calibri"/>
                <a:cs typeface="Calibri"/>
                <a:sym typeface="Calibri"/>
              </a:rPr>
              <a:t>where some of coefficients are zero. Thus it favors "sparse" solutions.</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a:p>
            <a:pPr lvl="0"/>
            <a:r>
              <a:rPr lang="en-US" b="1" dirty="0">
                <a:solidFill>
                  <a:srgbClr val="0000FF"/>
                </a:solidFill>
                <a:ea typeface="Calibri"/>
                <a:cs typeface="Calibri"/>
                <a:sym typeface="Calibri"/>
              </a:rPr>
              <a:t>Elastic Net</a:t>
            </a:r>
            <a:r>
              <a:rPr lang="en-US" dirty="0">
                <a:solidFill>
                  <a:schemeClr val="dk1"/>
                </a:solidFill>
                <a:latin typeface="Calibri"/>
                <a:ea typeface="Calibri"/>
                <a:cs typeface="Calibri"/>
                <a:sym typeface="Calibri"/>
              </a:rPr>
              <a:t> - A combination of Ridge Regression and LASSO.</a:t>
            </a:r>
            <a:endParaRPr dirty="0"/>
          </a:p>
        </p:txBody>
      </p:sp>
      <p:sp>
        <p:nvSpPr>
          <p:cNvPr id="122" name="Google Shape;122;p17"/>
          <p:cNvSpPr txBox="1"/>
          <p:nvPr/>
        </p:nvSpPr>
        <p:spPr>
          <a:xfrm>
            <a:off x="8753568" y="2071441"/>
            <a:ext cx="3529909" cy="5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LASSO favors sparse solutions</a:t>
            </a:r>
            <a:endParaRPr dirty="0"/>
          </a:p>
        </p:txBody>
      </p:sp>
      <p:sp>
        <p:nvSpPr>
          <p:cNvPr id="2" name="TextBox 1">
            <a:extLst>
              <a:ext uri="{FF2B5EF4-FFF2-40B4-BE49-F238E27FC236}">
                <a16:creationId xmlns:a16="http://schemas.microsoft.com/office/drawing/2014/main" id="{32F1BB15-F241-EC44-8796-0554A4082D91}"/>
              </a:ext>
            </a:extLst>
          </p:cNvPr>
          <p:cNvSpPr txBox="1"/>
          <p:nvPr/>
        </p:nvSpPr>
        <p:spPr>
          <a:xfrm>
            <a:off x="174811" y="223025"/>
            <a:ext cx="5903259" cy="523220"/>
          </a:xfrm>
          <a:prstGeom prst="rect">
            <a:avLst/>
          </a:prstGeom>
          <a:noFill/>
        </p:spPr>
        <p:txBody>
          <a:bodyPr wrap="square" rtlCol="0">
            <a:spAutoFit/>
          </a:bodyPr>
          <a:lstStyle/>
          <a:p>
            <a:r>
              <a:rPr lang="en-US" sz="2800" b="1" dirty="0">
                <a:solidFill>
                  <a:schemeClr val="dk1"/>
                </a:solidFill>
                <a:ea typeface="Calibri"/>
                <a:cs typeface="Calibri"/>
                <a:sym typeface="Calibri"/>
              </a:rPr>
              <a:t>Regularization - LASSO, Elastic Net</a:t>
            </a:r>
            <a:endParaRPr lang="en-US" sz="2800" dirty="0"/>
          </a:p>
        </p:txBody>
      </p:sp>
      <p:sp>
        <p:nvSpPr>
          <p:cNvPr id="3" name="TextBox 2">
            <a:extLst>
              <a:ext uri="{FF2B5EF4-FFF2-40B4-BE49-F238E27FC236}">
                <a16:creationId xmlns:a16="http://schemas.microsoft.com/office/drawing/2014/main" id="{A8A8C7F3-258E-FF44-9BF9-70957C9E93C6}"/>
              </a:ext>
            </a:extLst>
          </p:cNvPr>
          <p:cNvSpPr txBox="1"/>
          <p:nvPr/>
        </p:nvSpPr>
        <p:spPr>
          <a:xfrm>
            <a:off x="8027719" y="4678878"/>
            <a:ext cx="4164281" cy="2031325"/>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Fig 6.7 from "An Introduction to Statistical Learning"</a:t>
            </a:r>
          </a:p>
          <a:p>
            <a:r>
              <a:rPr lang="en-US" sz="1400" dirty="0">
                <a:latin typeface="Calibri" panose="020F0502020204030204" pitchFamily="34" charset="0"/>
                <a:cs typeface="Calibri" panose="020F0502020204030204" pitchFamily="34" charset="0"/>
              </a:rPr>
              <a:t>by Gareth James, Daniela Witten, Trevor Hastie, Robert </a:t>
            </a:r>
            <a:r>
              <a:rPr lang="en-US" sz="1400" dirty="0" err="1">
                <a:latin typeface="Calibri" panose="020F0502020204030204" pitchFamily="34" charset="0"/>
                <a:cs typeface="Calibri" panose="020F0502020204030204" pitchFamily="34" charset="0"/>
              </a:rPr>
              <a:t>Tibshirani</a:t>
            </a:r>
            <a:r>
              <a:rPr lang="en-US" sz="1400" dirty="0">
                <a:latin typeface="Calibri" panose="020F0502020204030204" pitchFamily="34" charset="0"/>
                <a:cs typeface="Calibri" panose="020F0502020204030204" pitchFamily="34" charset="0"/>
              </a:rPr>
              <a:t> (Springer 2013-2017)</a:t>
            </a:r>
          </a:p>
          <a:p>
            <a:endParaRPr lang="en-US" sz="1400" dirty="0">
              <a:latin typeface="Calibri" panose="020F0502020204030204" pitchFamily="34" charset="0"/>
              <a:cs typeface="Calibri" panose="020F0502020204030204" pitchFamily="34" charset="0"/>
            </a:endParaRPr>
          </a:p>
          <a:p>
            <a:r>
              <a:rPr lang="en-US" sz="1400" dirty="0">
                <a:latin typeface="Calibri" panose="020F0502020204030204" pitchFamily="34" charset="0"/>
                <a:cs typeface="Calibri" panose="020F0502020204030204" pitchFamily="34" charset="0"/>
              </a:rPr>
              <a:t>Contours of the error and constraint functions for the lasso (left) and ridge regression (right). The solid blue areas are the constraint regions, | </a:t>
            </a:r>
            <a:r>
              <a:rPr lang="el-GR" sz="1400" dirty="0">
                <a:latin typeface="Calibri" panose="020F0502020204030204" pitchFamily="34" charset="0"/>
                <a:cs typeface="Calibri" panose="020F0502020204030204" pitchFamily="34" charset="0"/>
              </a:rPr>
              <a:t>β</a:t>
            </a:r>
            <a:r>
              <a:rPr lang="el-GR" sz="1400" baseline="-25000" dirty="0">
                <a:latin typeface="Calibri" panose="020F0502020204030204" pitchFamily="34" charset="0"/>
                <a:cs typeface="Calibri" panose="020F0502020204030204" pitchFamily="34" charset="0"/>
              </a:rPr>
              <a:t>1</a:t>
            </a:r>
            <a:r>
              <a:rPr lang="el-GR" sz="1400" dirty="0">
                <a:latin typeface="Calibri" panose="020F0502020204030204" pitchFamily="34" charset="0"/>
                <a:cs typeface="Calibri" panose="020F0502020204030204" pitchFamily="34" charset="0"/>
              </a:rPr>
              <a:t> | + | β</a:t>
            </a:r>
            <a:r>
              <a:rPr lang="el-GR" sz="1400" baseline="-25000" dirty="0">
                <a:latin typeface="Calibri" panose="020F0502020204030204" pitchFamily="34" charset="0"/>
                <a:cs typeface="Calibri" panose="020F0502020204030204" pitchFamily="34" charset="0"/>
              </a:rPr>
              <a:t>2</a:t>
            </a:r>
            <a:r>
              <a:rPr lang="el-GR" sz="1400" dirty="0">
                <a:latin typeface="Calibri" panose="020F0502020204030204" pitchFamily="34" charset="0"/>
                <a:cs typeface="Calibri" panose="020F0502020204030204" pitchFamily="34" charset="0"/>
              </a:rPr>
              <a:t> | ≤ </a:t>
            </a:r>
            <a:r>
              <a:rPr lang="en-US" sz="1400" dirty="0">
                <a:latin typeface="Calibri" panose="020F0502020204030204" pitchFamily="34" charset="0"/>
                <a:cs typeface="Calibri" panose="020F0502020204030204" pitchFamily="34" charset="0"/>
              </a:rPr>
              <a:t>s and </a:t>
            </a:r>
            <a:r>
              <a:rPr lang="el-GR" sz="1400" dirty="0">
                <a:latin typeface="Calibri" panose="020F0502020204030204" pitchFamily="34" charset="0"/>
                <a:cs typeface="Calibri" panose="020F0502020204030204" pitchFamily="34" charset="0"/>
              </a:rPr>
              <a:t>β</a:t>
            </a:r>
            <a:r>
              <a:rPr lang="el-GR" sz="1400" baseline="-25000" dirty="0">
                <a:latin typeface="Calibri" panose="020F0502020204030204" pitchFamily="34" charset="0"/>
                <a:cs typeface="Calibri" panose="020F0502020204030204" pitchFamily="34" charset="0"/>
              </a:rPr>
              <a:t>1</a:t>
            </a:r>
            <a:r>
              <a:rPr lang="el-GR" sz="1400" baseline="30000" dirty="0">
                <a:latin typeface="Calibri" panose="020F0502020204030204" pitchFamily="34" charset="0"/>
                <a:cs typeface="Calibri" panose="020F0502020204030204" pitchFamily="34" charset="0"/>
              </a:rPr>
              <a:t>2</a:t>
            </a:r>
            <a:r>
              <a:rPr lang="el-GR" sz="1400" dirty="0">
                <a:latin typeface="Calibri" panose="020F0502020204030204" pitchFamily="34" charset="0"/>
                <a:cs typeface="Calibri" panose="020F0502020204030204" pitchFamily="34" charset="0"/>
              </a:rPr>
              <a:t> + β</a:t>
            </a:r>
            <a:r>
              <a:rPr lang="el-GR" sz="1400" baseline="-25000" dirty="0">
                <a:latin typeface="Calibri" panose="020F0502020204030204" pitchFamily="34" charset="0"/>
                <a:cs typeface="Calibri" panose="020F0502020204030204" pitchFamily="34" charset="0"/>
              </a:rPr>
              <a:t>2</a:t>
            </a:r>
            <a:r>
              <a:rPr lang="el-GR" sz="1400" baseline="30000" dirty="0">
                <a:latin typeface="Calibri" panose="020F0502020204030204" pitchFamily="34" charset="0"/>
                <a:cs typeface="Calibri" panose="020F0502020204030204" pitchFamily="34" charset="0"/>
              </a:rPr>
              <a:t>2</a:t>
            </a:r>
            <a:r>
              <a:rPr lang="el-GR" sz="1400" dirty="0">
                <a:latin typeface="Calibri" panose="020F0502020204030204" pitchFamily="34" charset="0"/>
                <a:cs typeface="Calibri" panose="020F0502020204030204" pitchFamily="34" charset="0"/>
              </a:rPr>
              <a:t> ≤ </a:t>
            </a:r>
            <a:r>
              <a:rPr lang="en-US" sz="1400" dirty="0">
                <a:latin typeface="Calibri" panose="020F0502020204030204" pitchFamily="34" charset="0"/>
                <a:cs typeface="Calibri" panose="020F0502020204030204" pitchFamily="34" charset="0"/>
              </a:rPr>
              <a:t>s, while the red ellipses are the contours of the RSS (Residual Sum of Squares).</a:t>
            </a:r>
          </a:p>
        </p:txBody>
      </p:sp>
    </p:spTree>
    <p:extLst>
      <p:ext uri="{BB962C8B-B14F-4D97-AF65-F5344CB8AC3E}">
        <p14:creationId xmlns:p14="http://schemas.microsoft.com/office/powerpoint/2010/main" val="3275417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70184" y="627972"/>
            <a:ext cx="5541722" cy="738623"/>
          </a:xfrm>
          <a:prstGeom prst="rect">
            <a:avLst/>
          </a:prstGeom>
          <a:solidFill>
            <a:schemeClr val="accent4">
              <a:lumMod val="20000"/>
              <a:lumOff val="80000"/>
            </a:schemeClr>
          </a:solidFill>
          <a:ln>
            <a:solidFill>
              <a:srgbClr val="00B050"/>
            </a:solidFill>
          </a:ln>
        </p:spPr>
        <p:txBody>
          <a:bodyPr spcFirstLastPara="1" wrap="square" lIns="91425" tIns="45700" rIns="91425" bIns="45700" anchor="t" anchorCtr="0">
            <a:spAutoFit/>
          </a:bodyPr>
          <a:lstStyle/>
          <a:p>
            <a:pPr marL="342900" marR="0" lvl="0" indent="-342900" algn="l" rtl="0">
              <a:spcBef>
                <a:spcPts val="0"/>
              </a:spcBef>
              <a:spcAft>
                <a:spcPts val="0"/>
              </a:spcAft>
              <a:buFont typeface="+mj-lt"/>
              <a:buAutoNum type="arabicPeriod"/>
            </a:pPr>
            <a:r>
              <a:rPr lang="en-US">
                <a:solidFill>
                  <a:schemeClr val="dk1"/>
                </a:solidFill>
                <a:latin typeface="Calibri"/>
                <a:ea typeface="Calibri"/>
                <a:cs typeface="Calibri"/>
                <a:sym typeface="Calibri"/>
              </a:rPr>
              <a:t>Content based (CB) – based on user history</a:t>
            </a:r>
            <a:endParaRPr/>
          </a:p>
          <a:p>
            <a:pPr marL="342900" marR="0" lvl="0" indent="-342900" algn="l" rtl="0">
              <a:spcBef>
                <a:spcPts val="0"/>
              </a:spcBef>
              <a:spcAft>
                <a:spcPts val="0"/>
              </a:spcAft>
              <a:buFont typeface="+mj-lt"/>
              <a:buAutoNum type="arabicPeriod"/>
            </a:pPr>
            <a:r>
              <a:rPr lang="en-US">
                <a:solidFill>
                  <a:schemeClr val="dk1"/>
                </a:solidFill>
                <a:latin typeface="Calibri"/>
                <a:ea typeface="Calibri"/>
                <a:cs typeface="Calibri"/>
                <a:sym typeface="Calibri"/>
              </a:rPr>
              <a:t>Collaborative filtering (CF) – based on other users</a:t>
            </a:r>
            <a:endParaRPr>
              <a:solidFill>
                <a:schemeClr val="dk1"/>
              </a:solidFill>
              <a:latin typeface="Calibri"/>
              <a:ea typeface="Calibri"/>
              <a:cs typeface="Calibri"/>
              <a:sym typeface="Calibri"/>
            </a:endParaRPr>
          </a:p>
          <a:p>
            <a:pPr marL="342900" marR="0" lvl="0" indent="-342900" algn="l" rtl="0">
              <a:spcBef>
                <a:spcPts val="0"/>
              </a:spcBef>
              <a:spcAft>
                <a:spcPts val="0"/>
              </a:spcAft>
              <a:buFont typeface="+mj-lt"/>
              <a:buAutoNum type="arabicPeriod"/>
            </a:pPr>
            <a:r>
              <a:rPr lang="en-US">
                <a:solidFill>
                  <a:schemeClr val="dk1"/>
                </a:solidFill>
                <a:latin typeface="Calibri"/>
                <a:ea typeface="Calibri"/>
                <a:cs typeface="Calibri"/>
                <a:sym typeface="Calibri"/>
              </a:rPr>
              <a:t>Latent factor based (users and products presented as latent vectors)</a:t>
            </a:r>
            <a:endParaRPr/>
          </a:p>
        </p:txBody>
      </p:sp>
      <p:pic>
        <p:nvPicPr>
          <p:cNvPr id="89" name="Google Shape;89;p13"/>
          <p:cNvPicPr preferRelativeResize="0"/>
          <p:nvPr/>
        </p:nvPicPr>
        <p:blipFill rotWithShape="1">
          <a:blip r:embed="rId3">
            <a:alphaModFix/>
          </a:blip>
          <a:srcRect/>
          <a:stretch/>
        </p:blipFill>
        <p:spPr>
          <a:xfrm>
            <a:off x="5808693" y="2492560"/>
            <a:ext cx="6021384" cy="3910439"/>
          </a:xfrm>
          <a:prstGeom prst="rect">
            <a:avLst/>
          </a:prstGeom>
          <a:noFill/>
          <a:ln>
            <a:noFill/>
          </a:ln>
        </p:spPr>
      </p:pic>
      <p:sp>
        <p:nvSpPr>
          <p:cNvPr id="90" name="Google Shape;90;p13"/>
          <p:cNvSpPr txBox="1"/>
          <p:nvPr/>
        </p:nvSpPr>
        <p:spPr>
          <a:xfrm>
            <a:off x="6279069" y="0"/>
            <a:ext cx="2129825"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Long Tail</a:t>
            </a:r>
            <a:endParaRPr sz="2800"/>
          </a:p>
        </p:txBody>
      </p:sp>
      <p:sp>
        <p:nvSpPr>
          <p:cNvPr id="91" name="Google Shape;91;p13"/>
          <p:cNvSpPr txBox="1"/>
          <p:nvPr/>
        </p:nvSpPr>
        <p:spPr>
          <a:xfrm>
            <a:off x="70184" y="1560266"/>
            <a:ext cx="3568898" cy="738623"/>
          </a:xfrm>
          <a:prstGeom prst="rect">
            <a:avLst/>
          </a:prstGeom>
          <a:solidFill>
            <a:schemeClr val="accent4">
              <a:lumMod val="20000"/>
              <a:lumOff val="80000"/>
            </a:schemeClr>
          </a:solidFill>
          <a:ln>
            <a:solidFill>
              <a:srgbClr val="00B050"/>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dk1"/>
                </a:solidFill>
                <a:latin typeface="Calibri"/>
                <a:ea typeface="Calibri"/>
                <a:cs typeface="Calibri"/>
                <a:sym typeface="Calibri"/>
              </a:rPr>
              <a:t>- Lists of favorites, “essential” items</a:t>
            </a:r>
            <a:endParaRPr/>
          </a:p>
          <a:p>
            <a:pPr marL="0" marR="0" lvl="0" indent="0" algn="l" rtl="0">
              <a:spcBef>
                <a:spcPts val="0"/>
              </a:spcBef>
              <a:spcAft>
                <a:spcPts val="0"/>
              </a:spcAft>
              <a:buNone/>
            </a:pPr>
            <a:r>
              <a:rPr lang="en-US">
                <a:solidFill>
                  <a:schemeClr val="dk1"/>
                </a:solidFill>
                <a:latin typeface="Calibri"/>
                <a:ea typeface="Calibri"/>
                <a:cs typeface="Calibri"/>
                <a:sym typeface="Calibri"/>
              </a:rPr>
              <a:t>- List of “Top 10”, Most popular, New items</a:t>
            </a:r>
            <a:endParaRPr/>
          </a:p>
          <a:p>
            <a:pPr marL="0" marR="0" lvl="0" indent="0" algn="l" rtl="0">
              <a:spcBef>
                <a:spcPts val="0"/>
              </a:spcBef>
              <a:spcAft>
                <a:spcPts val="0"/>
              </a:spcAft>
              <a:buNone/>
            </a:pPr>
            <a:r>
              <a:rPr lang="en-US">
                <a:solidFill>
                  <a:schemeClr val="dk1"/>
                </a:solidFill>
                <a:latin typeface="Calibri"/>
                <a:ea typeface="Calibri"/>
                <a:cs typeface="Calibri"/>
                <a:sym typeface="Calibri"/>
              </a:rPr>
              <a:t>- Tailored to individual users</a:t>
            </a:r>
            <a:endParaRPr>
              <a:solidFill>
                <a:schemeClr val="dk1"/>
              </a:solidFill>
              <a:latin typeface="Calibri"/>
              <a:ea typeface="Calibri"/>
              <a:cs typeface="Calibri"/>
              <a:sym typeface="Calibri"/>
            </a:endParaRPr>
          </a:p>
        </p:txBody>
      </p:sp>
      <p:pic>
        <p:nvPicPr>
          <p:cNvPr id="92" name="Google Shape;92;p1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521008" y="2861892"/>
            <a:ext cx="2640073" cy="1648467"/>
          </a:xfrm>
          <a:prstGeom prst="rect">
            <a:avLst/>
          </a:prstGeom>
          <a:noFill/>
          <a:ln>
            <a:noFill/>
          </a:ln>
        </p:spPr>
      </p:pic>
      <p:sp>
        <p:nvSpPr>
          <p:cNvPr id="93" name="Google Shape;93;p13"/>
          <p:cNvSpPr txBox="1"/>
          <p:nvPr/>
        </p:nvSpPr>
        <p:spPr>
          <a:xfrm>
            <a:off x="70184" y="2492560"/>
            <a:ext cx="165233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solidFill>
                  <a:srgbClr val="00B050"/>
                </a:solidFill>
                <a:latin typeface="Calibri"/>
                <a:ea typeface="Calibri"/>
                <a:cs typeface="Calibri"/>
                <a:sym typeface="Calibri"/>
              </a:rPr>
              <a:t>Utility Matrix:</a:t>
            </a:r>
            <a:endParaRPr sz="1800" b="1">
              <a:solidFill>
                <a:srgbClr val="00B050"/>
              </a:solidFill>
              <a:latin typeface="Calibri"/>
              <a:ea typeface="Calibri"/>
              <a:cs typeface="Calibri"/>
              <a:sym typeface="Calibri"/>
            </a:endParaRPr>
          </a:p>
        </p:txBody>
      </p:sp>
      <p:sp>
        <p:nvSpPr>
          <p:cNvPr id="94" name="Google Shape;94;p13"/>
          <p:cNvSpPr txBox="1"/>
          <p:nvPr/>
        </p:nvSpPr>
        <p:spPr>
          <a:xfrm>
            <a:off x="70184" y="4885251"/>
            <a:ext cx="5202655" cy="1600398"/>
          </a:xfrm>
          <a:prstGeom prst="rect">
            <a:avLst/>
          </a:prstGeom>
          <a:solidFill>
            <a:schemeClr val="accent4">
              <a:lumMod val="20000"/>
              <a:lumOff val="80000"/>
            </a:schemeClr>
          </a:solidFill>
          <a:ln>
            <a:solidFill>
              <a:srgbClr val="00B050"/>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Ratings: </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 - Explicit reviews and ratings</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 - Implicit from user buying behavior</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endParaRPr>
              <a:solidFill>
                <a:schemeClr val="dk1"/>
              </a:solidFill>
              <a:latin typeface="Calibri" panose="020F0502020204030204" pitchFamily="34" charset="0"/>
              <a:ea typeface="Calibri"/>
              <a:cs typeface="Calibri" panose="020F0502020204030204" pitchFamily="34" charset="0"/>
              <a:sym typeface="Calibri"/>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Problem: Utility Matrix is very sparse, most people haven’t rated most items.</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Problem: New items have no ratings, new users have no ratings</a:t>
            </a:r>
            <a:endParaRPr>
              <a:solidFill>
                <a:schemeClr val="dk1"/>
              </a:solidFill>
              <a:latin typeface="Calibri" panose="020F0502020204030204" pitchFamily="34" charset="0"/>
              <a:ea typeface="Calibri"/>
              <a:cs typeface="Calibri" panose="020F0502020204030204" pitchFamily="34" charset="0"/>
              <a:sym typeface="Calibri"/>
            </a:endParaRPr>
          </a:p>
        </p:txBody>
      </p:sp>
      <p:sp>
        <p:nvSpPr>
          <p:cNvPr id="9" name="Google Shape;88;p13">
            <a:extLst>
              <a:ext uri="{FF2B5EF4-FFF2-40B4-BE49-F238E27FC236}">
                <a16:creationId xmlns:a16="http://schemas.microsoft.com/office/drawing/2014/main" id="{F5D959BB-34EF-73E5-E015-7FD4C631AEC4}"/>
              </a:ext>
            </a:extLst>
          </p:cNvPr>
          <p:cNvSpPr txBox="1"/>
          <p:nvPr/>
        </p:nvSpPr>
        <p:spPr>
          <a:xfrm>
            <a:off x="-8022" y="-40940"/>
            <a:ext cx="4526234"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a:solidFill>
                  <a:schemeClr val="dk1"/>
                </a:solidFill>
                <a:latin typeface="Calibri"/>
                <a:ea typeface="Calibri"/>
                <a:cs typeface="Calibri"/>
                <a:sym typeface="Calibri"/>
              </a:rPr>
              <a:t>Recommender Systems</a:t>
            </a:r>
            <a:endParaRPr sz="2800"/>
          </a:p>
        </p:txBody>
      </p:sp>
      <p:sp>
        <p:nvSpPr>
          <p:cNvPr id="10" name="Google Shape;90;p13">
            <a:extLst>
              <a:ext uri="{FF2B5EF4-FFF2-40B4-BE49-F238E27FC236}">
                <a16:creationId xmlns:a16="http://schemas.microsoft.com/office/drawing/2014/main" id="{94C3AC7B-7AAF-8943-11DD-81E64FD1711D}"/>
              </a:ext>
            </a:extLst>
          </p:cNvPr>
          <p:cNvSpPr txBox="1"/>
          <p:nvPr/>
        </p:nvSpPr>
        <p:spPr>
          <a:xfrm>
            <a:off x="6580096" y="627972"/>
            <a:ext cx="4478578" cy="1077178"/>
          </a:xfrm>
          <a:prstGeom prst="rect">
            <a:avLst/>
          </a:prstGeom>
          <a:solidFill>
            <a:schemeClr val="accent4">
              <a:lumMod val="20000"/>
              <a:lumOff val="80000"/>
            </a:schemeClr>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Total sales in long-tail may be big, </a:t>
            </a:r>
          </a:p>
          <a:p>
            <a:pPr marL="0" marR="0" lvl="0" indent="0" algn="l" rtl="0">
              <a:spcBef>
                <a:spcPts val="0"/>
              </a:spcBef>
              <a:spcAft>
                <a:spcPts val="0"/>
              </a:spcAft>
              <a:buNone/>
            </a:pPr>
            <a:r>
              <a:rPr lang="en-US" sz="1600">
                <a:solidFill>
                  <a:schemeClr val="dk1"/>
                </a:solidFill>
                <a:latin typeface="Calibri"/>
                <a:ea typeface="Calibri"/>
                <a:cs typeface="Calibri"/>
                <a:sym typeface="Calibri"/>
              </a:rPr>
              <a:t>but sales of each individual item are small </a:t>
            </a:r>
          </a:p>
          <a:p>
            <a:pPr marL="0" marR="0" lvl="0" indent="0" algn="l" rtl="0">
              <a:spcBef>
                <a:spcPts val="0"/>
              </a:spcBef>
              <a:spcAft>
                <a:spcPts val="0"/>
              </a:spcAft>
              <a:buNone/>
            </a:pPr>
            <a:r>
              <a:rPr lang="en-US" sz="1600">
                <a:solidFill>
                  <a:schemeClr val="dk1"/>
                </a:solidFill>
                <a:latin typeface="Calibri"/>
                <a:ea typeface="Calibri"/>
                <a:cs typeface="Calibri"/>
                <a:sym typeface="Calibri"/>
              </a:rPr>
              <a:t>and each item is almost invisible. </a:t>
            </a:r>
          </a:p>
          <a:p>
            <a:pPr marL="0" marR="0" lvl="0" indent="0" algn="l" rtl="0">
              <a:spcBef>
                <a:spcPts val="0"/>
              </a:spcBef>
              <a:spcAft>
                <a:spcPts val="0"/>
              </a:spcAft>
              <a:buNone/>
            </a:pPr>
            <a:r>
              <a:rPr lang="en-US" sz="1600">
                <a:solidFill>
                  <a:schemeClr val="dk1"/>
                </a:solidFill>
                <a:latin typeface="Calibri"/>
                <a:ea typeface="Calibri"/>
                <a:cs typeface="Calibri"/>
                <a:sym typeface="Calibri"/>
              </a:rPr>
              <a:t>Recommendations help to sell items in "long tail".</a:t>
            </a:r>
            <a:endParaRPr sz="1600">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8"/>
          <p:cNvSpPr txBox="1"/>
          <p:nvPr/>
        </p:nvSpPr>
        <p:spPr>
          <a:xfrm>
            <a:off x="89645" y="516519"/>
            <a:ext cx="6301720" cy="1169511"/>
          </a:xfrm>
          <a:prstGeom prst="rect">
            <a:avLst/>
          </a:prstGeom>
          <a:solidFill>
            <a:schemeClr val="accent4">
              <a:lumMod val="20000"/>
              <a:lumOff val="80000"/>
            </a:schemeClr>
          </a:solidFill>
          <a:ln>
            <a:solidFill>
              <a:srgbClr val="00B050"/>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Each user is represented as a K-dimensional vector of latent variables.</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Each movie is also represented as a K-dimensional vector (in picture below K=3)</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We decompose original utility matrix into a product of 2 matrixes of latent vectors.</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This is “matrix factorization”.</a:t>
            </a:r>
            <a:endParaRPr>
              <a:latin typeface="Calibri" panose="020F0502020204030204" pitchFamily="34" charset="0"/>
              <a:cs typeface="Calibri" panose="020F0502020204030204" pitchFamily="34" charset="0"/>
            </a:endParaRPr>
          </a:p>
          <a:p>
            <a:pPr marL="0" marR="0" lvl="0" indent="0" algn="l" rtl="0">
              <a:spcBef>
                <a:spcPts val="0"/>
              </a:spcBef>
              <a:spcAft>
                <a:spcPts val="0"/>
              </a:spcAft>
              <a:buNone/>
            </a:pPr>
            <a:r>
              <a:rPr lang="en-US">
                <a:solidFill>
                  <a:schemeClr val="dk1"/>
                </a:solidFill>
                <a:latin typeface="Calibri" panose="020F0502020204030204" pitchFamily="34" charset="0"/>
                <a:ea typeface="Calibri"/>
                <a:cs typeface="Calibri" panose="020F0502020204030204" pitchFamily="34" charset="0"/>
                <a:sym typeface="Calibri"/>
              </a:rPr>
              <a:t>To find latent vectors, we solve minimization problem.</a:t>
            </a:r>
            <a:endParaRPr>
              <a:latin typeface="Calibri" panose="020F0502020204030204" pitchFamily="34" charset="0"/>
              <a:cs typeface="Calibri" panose="020F0502020204030204" pitchFamily="34" charset="0"/>
            </a:endParaRPr>
          </a:p>
        </p:txBody>
      </p:sp>
      <p:pic>
        <p:nvPicPr>
          <p:cNvPr id="122" name="Google Shape;122;p1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395789" y="2055362"/>
            <a:ext cx="7796211" cy="4802638"/>
          </a:xfrm>
          <a:prstGeom prst="rect">
            <a:avLst/>
          </a:prstGeom>
          <a:noFill/>
          <a:ln>
            <a:noFill/>
          </a:ln>
        </p:spPr>
      </p:pic>
      <p:pic>
        <p:nvPicPr>
          <p:cNvPr id="123" name="Google Shape;123;p1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60420" y="2614864"/>
            <a:ext cx="3659438" cy="3264568"/>
          </a:xfrm>
          <a:prstGeom prst="rect">
            <a:avLst/>
          </a:prstGeom>
          <a:noFill/>
          <a:ln>
            <a:noFill/>
          </a:ln>
        </p:spPr>
      </p:pic>
      <p:sp>
        <p:nvSpPr>
          <p:cNvPr id="124" name="Google Shape;124;p18"/>
          <p:cNvSpPr txBox="1"/>
          <p:nvPr/>
        </p:nvSpPr>
        <p:spPr>
          <a:xfrm>
            <a:off x="1331494" y="6272463"/>
            <a:ext cx="210151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Netflix prize (2009)</a:t>
            </a:r>
            <a:endParaRPr sz="1800">
              <a:solidFill>
                <a:schemeClr val="dk1"/>
              </a:solidFill>
              <a:latin typeface="Calibri"/>
              <a:ea typeface="Calibri"/>
              <a:cs typeface="Calibri"/>
              <a:sym typeface="Calibri"/>
            </a:endParaRPr>
          </a:p>
        </p:txBody>
      </p:sp>
      <p:cxnSp>
        <p:nvCxnSpPr>
          <p:cNvPr id="125" name="Google Shape;125;p18"/>
          <p:cNvCxnSpPr>
            <a:stCxn id="124" idx="0"/>
          </p:cNvCxnSpPr>
          <p:nvPr/>
        </p:nvCxnSpPr>
        <p:spPr>
          <a:xfrm rot="10800000">
            <a:off x="2382253" y="5759163"/>
            <a:ext cx="0" cy="513300"/>
          </a:xfrm>
          <a:prstGeom prst="straightConnector1">
            <a:avLst/>
          </a:prstGeom>
          <a:noFill/>
          <a:ln w="63500" cap="flat" cmpd="sng">
            <a:solidFill>
              <a:schemeClr val="accent1"/>
            </a:solidFill>
            <a:prstDash val="solid"/>
            <a:miter lim="800000"/>
            <a:headEnd type="none" w="sm" len="sm"/>
            <a:tailEnd type="triangle" w="med" len="med"/>
          </a:ln>
        </p:spPr>
      </p:cxnSp>
      <p:sp>
        <p:nvSpPr>
          <p:cNvPr id="126" name="Google Shape;126;p18"/>
          <p:cNvSpPr txBox="1"/>
          <p:nvPr/>
        </p:nvSpPr>
        <p:spPr>
          <a:xfrm>
            <a:off x="7042486" y="128337"/>
            <a:ext cx="2908338" cy="37368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rgbClr val="00B050"/>
                </a:solidFill>
                <a:latin typeface="Calibri"/>
                <a:ea typeface="Calibri"/>
                <a:cs typeface="Calibri"/>
                <a:sym typeface="Calibri"/>
              </a:rPr>
              <a:t>Dimensionality Reduction</a:t>
            </a:r>
            <a:endParaRPr>
              <a:solidFill>
                <a:srgbClr val="00B050"/>
              </a:solidFill>
            </a:endParaRPr>
          </a:p>
        </p:txBody>
      </p:sp>
      <p:sp>
        <p:nvSpPr>
          <p:cNvPr id="8" name="Google Shape;126;p18">
            <a:extLst>
              <a:ext uri="{FF2B5EF4-FFF2-40B4-BE49-F238E27FC236}">
                <a16:creationId xmlns:a16="http://schemas.microsoft.com/office/drawing/2014/main" id="{66070D48-488D-6019-03BD-72F37858E4D9}"/>
              </a:ext>
            </a:extLst>
          </p:cNvPr>
          <p:cNvSpPr txBox="1"/>
          <p:nvPr/>
        </p:nvSpPr>
        <p:spPr>
          <a:xfrm>
            <a:off x="7078343" y="437388"/>
            <a:ext cx="5005136" cy="954067"/>
          </a:xfrm>
          <a:prstGeom prst="rect">
            <a:avLst/>
          </a:prstGeom>
          <a:solidFill>
            <a:schemeClr val="accent4">
              <a:lumMod val="20000"/>
              <a:lumOff val="80000"/>
            </a:schemeClr>
          </a:solidFill>
          <a:ln>
            <a:solidFill>
              <a:srgbClr val="00B050"/>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a:solidFill>
                  <a:schemeClr val="dk1"/>
                </a:solidFill>
                <a:latin typeface="Calibri"/>
                <a:ea typeface="Calibri"/>
                <a:cs typeface="Calibri"/>
                <a:sym typeface="Calibri"/>
              </a:rPr>
              <a:t>If some rows/columns of a matrix can be presented as linear combinations of others, this decreases the “rank” of the matrix. We can then reduce the matrix to a smaller matrix (for example, convert from 3D to 2D plane).</a:t>
            </a:r>
            <a:endParaRPr>
              <a:solidFill>
                <a:schemeClr val="dk1"/>
              </a:solidFill>
              <a:latin typeface="Calibri"/>
              <a:ea typeface="Calibri"/>
              <a:cs typeface="Calibri"/>
              <a:sym typeface="Calibri"/>
            </a:endParaRPr>
          </a:p>
        </p:txBody>
      </p:sp>
      <p:sp>
        <p:nvSpPr>
          <p:cNvPr id="9" name="Google Shape;121;p18">
            <a:extLst>
              <a:ext uri="{FF2B5EF4-FFF2-40B4-BE49-F238E27FC236}">
                <a16:creationId xmlns:a16="http://schemas.microsoft.com/office/drawing/2014/main" id="{25714FA5-0A85-7C6E-95FB-73F9D1B07E1F}"/>
              </a:ext>
            </a:extLst>
          </p:cNvPr>
          <p:cNvSpPr txBox="1"/>
          <p:nvPr/>
        </p:nvSpPr>
        <p:spPr>
          <a:xfrm>
            <a:off x="35858" y="0"/>
            <a:ext cx="5818566" cy="52318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Latent Factor Recommender Systems</a:t>
            </a:r>
            <a:endParaRPr sz="28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021CC3-A1D7-9B4C-86AC-550028D30F37}"/>
              </a:ext>
            </a:extLst>
          </p:cNvPr>
          <p:cNvSpPr txBox="1"/>
          <p:nvPr/>
        </p:nvSpPr>
        <p:spPr>
          <a:xfrm>
            <a:off x="184112" y="705177"/>
            <a:ext cx="8475785" cy="5447645"/>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sz="1400" dirty="0">
                <a:cs typeface="Arial" panose="020B0604020202020204" pitchFamily="34" charset="0"/>
                <a:hlinkClick r:id="rId2"/>
              </a:rPr>
              <a:t>https://en.wikipedia.org/wiki/Ranking</a:t>
            </a:r>
            <a:endParaRPr lang="en-US" sz="1400" dirty="0">
              <a:cs typeface="Arial" panose="020B0604020202020204" pitchFamily="34" charset="0"/>
            </a:endParaRPr>
          </a:p>
          <a:p>
            <a:pPr marL="285750" indent="-285750">
              <a:buFont typeface="Arial" panose="020B0604020202020204" pitchFamily="34" charset="0"/>
              <a:buChar char="•"/>
            </a:pPr>
            <a:r>
              <a:rPr lang="en-US" sz="1400" dirty="0">
                <a:cs typeface="Arial" panose="020B0604020202020204" pitchFamily="34" charset="0"/>
              </a:rPr>
              <a:t>Ranking is a week ordering of items by assigning a rank (a positive integer number) to each item.</a:t>
            </a:r>
          </a:p>
          <a:p>
            <a:pPr marL="285750" indent="-285750">
              <a:buFont typeface="Arial" panose="020B0604020202020204" pitchFamily="34" charset="0"/>
              <a:buChar char="•"/>
            </a:pPr>
            <a:r>
              <a:rPr lang="en-US" sz="1400" dirty="0">
                <a:cs typeface="Arial" panose="020B0604020202020204" pitchFamily="34" charset="0"/>
              </a:rPr>
              <a:t>Rank is inversely related to the value. </a:t>
            </a:r>
            <a:br>
              <a:rPr lang="en-US" sz="1400" dirty="0">
                <a:cs typeface="Arial" panose="020B0604020202020204" pitchFamily="34" charset="0"/>
              </a:rPr>
            </a:br>
            <a:r>
              <a:rPr lang="en-US" sz="1400" dirty="0">
                <a:cs typeface="Arial" panose="020B0604020202020204" pitchFamily="34" charset="0"/>
              </a:rPr>
              <a:t>We say that the ranking is "higher" if the value of the assigned rank integer number is "lower". </a:t>
            </a:r>
            <a:br>
              <a:rPr lang="en-US" sz="1400" dirty="0">
                <a:cs typeface="Arial" panose="020B0604020202020204" pitchFamily="34" charset="0"/>
              </a:rPr>
            </a:br>
            <a:r>
              <a:rPr lang="en-US" sz="1400" dirty="0">
                <a:cs typeface="Arial" panose="020B0604020202020204" pitchFamily="34" charset="0"/>
              </a:rPr>
              <a:t>So, for example, rank 2 is higher than rank 3. The highest possible rank is 1.</a:t>
            </a:r>
          </a:p>
          <a:p>
            <a:pPr marL="285750" indent="-285750">
              <a:buFont typeface="Arial" panose="020B0604020202020204" pitchFamily="34" charset="0"/>
              <a:buChar char="•"/>
            </a:pPr>
            <a:r>
              <a:rPr lang="en-US" sz="1400" dirty="0">
                <a:cs typeface="Arial" panose="020B0604020202020204" pitchFamily="34" charset="0"/>
              </a:rPr>
              <a:t>Difference between Rating and Ranking:</a:t>
            </a:r>
            <a:br>
              <a:rPr lang="en-US" sz="1400" dirty="0">
                <a:cs typeface="Arial" panose="020B0604020202020204" pitchFamily="34" charset="0"/>
              </a:rPr>
            </a:br>
            <a:r>
              <a:rPr lang="en-US" sz="1400" dirty="0">
                <a:cs typeface="Arial" panose="020B0604020202020204" pitchFamily="34" charset="0"/>
              </a:rPr>
              <a:t>.. Rating usually means a category or a range of values. "a classification or ranking of someone </a:t>
            </a:r>
            <a:br>
              <a:rPr lang="en-US" sz="1400" dirty="0">
                <a:cs typeface="Arial" panose="020B0604020202020204" pitchFamily="34" charset="0"/>
              </a:rPr>
            </a:br>
            <a:r>
              <a:rPr lang="en-US" sz="1400" dirty="0">
                <a:cs typeface="Arial" panose="020B0604020202020204" pitchFamily="34" charset="0"/>
              </a:rPr>
              <a:t>   or something based on a comparative assessment of their quality, standard, or performance."</a:t>
            </a:r>
            <a:br>
              <a:rPr lang="en-US" sz="1400" dirty="0">
                <a:cs typeface="Arial" panose="020B0604020202020204" pitchFamily="34" charset="0"/>
              </a:rPr>
            </a:br>
            <a:r>
              <a:rPr lang="en-US" sz="1400" dirty="0">
                <a:cs typeface="Arial" panose="020B0604020202020204" pitchFamily="34" charset="0"/>
              </a:rPr>
              <a:t>.. Ranking = ordering number between values</a:t>
            </a:r>
          </a:p>
          <a:p>
            <a:pPr marL="285750" indent="-285750">
              <a:buFont typeface="Arial" panose="020B0604020202020204" pitchFamily="34" charset="0"/>
              <a:buChar char="•"/>
            </a:pPr>
            <a:r>
              <a:rPr lang="en-US" sz="1400" dirty="0">
                <a:cs typeface="Arial" panose="020B0604020202020204" pitchFamily="34" charset="0"/>
              </a:rPr>
              <a:t>Ranking used in statistics (</a:t>
            </a:r>
            <a:r>
              <a:rPr lang="en-US" sz="1400" dirty="0" err="1">
                <a:cs typeface="Arial" panose="020B0604020202020204" pitchFamily="34" charset="0"/>
              </a:rPr>
              <a:t>wikipedia</a:t>
            </a:r>
            <a:r>
              <a:rPr lang="en-US" sz="1400" dirty="0">
                <a:cs typeface="Arial" panose="020B0604020202020204" pitchFamily="34" charset="0"/>
              </a:rPr>
              <a:t>)</a:t>
            </a:r>
          </a:p>
          <a:p>
            <a:pPr marL="285750" indent="-285750">
              <a:buFont typeface="Arial" panose="020B0604020202020204" pitchFamily="34" charset="0"/>
              <a:buChar char="•"/>
            </a:pPr>
            <a:r>
              <a:rPr lang="en-US" sz="1400" dirty="0">
                <a:cs typeface="Arial" panose="020B0604020202020204" pitchFamily="34" charset="0"/>
              </a:rPr>
              <a:t>Predictive vs. Earned (historic) Ranking </a:t>
            </a:r>
          </a:p>
          <a:p>
            <a:pPr marL="285750" indent="-285750">
              <a:buFont typeface="Arial" panose="020B0604020202020204" pitchFamily="34" charset="0"/>
              <a:buChar char="•"/>
            </a:pPr>
            <a:r>
              <a:rPr lang="en-US" sz="1400" dirty="0">
                <a:cs typeface="Arial" panose="020B0604020202020204" pitchFamily="34" charset="0"/>
              </a:rPr>
              <a:t>Real-time ranking</a:t>
            </a:r>
          </a:p>
          <a:p>
            <a:pPr marL="285750" indent="-285750">
              <a:buFont typeface="Arial" panose="020B0604020202020204" pitchFamily="34" charset="0"/>
              <a:buChar char="•"/>
            </a:pPr>
            <a:r>
              <a:rPr lang="en-US" sz="1400" dirty="0">
                <a:cs typeface="Arial" panose="020B0604020202020204" pitchFamily="34" charset="0"/>
              </a:rPr>
              <a:t>Top-N</a:t>
            </a:r>
          </a:p>
          <a:p>
            <a:pPr marL="285750" indent="-285750">
              <a:buFont typeface="Arial" panose="020B0604020202020204" pitchFamily="34" charset="0"/>
              <a:buChar char="•"/>
            </a:pPr>
            <a:r>
              <a:rPr lang="en-US" sz="1400" dirty="0">
                <a:cs typeface="Arial" panose="020B0604020202020204" pitchFamily="34" charset="0"/>
              </a:rPr>
              <a:t>Rank using multiple features</a:t>
            </a:r>
          </a:p>
          <a:p>
            <a:pPr marL="285750" indent="-285750">
              <a:buFont typeface="Arial" panose="020B0604020202020204" pitchFamily="34" charset="0"/>
              <a:buChar char="•"/>
            </a:pPr>
            <a:r>
              <a:rPr lang="en-US" sz="1400" dirty="0">
                <a:cs typeface="Arial" panose="020B0604020202020204" pitchFamily="34" charset="0"/>
              </a:rPr>
              <a:t>Numeric, extract sentiment, etc.</a:t>
            </a:r>
          </a:p>
          <a:p>
            <a:pPr marL="285750" indent="-285750">
              <a:buFont typeface="Arial" panose="020B0604020202020204" pitchFamily="34" charset="0"/>
              <a:buChar char="•"/>
            </a:pPr>
            <a:r>
              <a:rPr lang="en-US" sz="1400" dirty="0">
                <a:cs typeface="Arial" panose="020B0604020202020204" pitchFamily="34" charset="0"/>
              </a:rPr>
              <a:t>Loss functions: Ranking Loss, Contrastive Loss, Margin Loss, Triplet Loss, Hinge Loss, etc.</a:t>
            </a:r>
          </a:p>
          <a:p>
            <a:pPr marL="285750" indent="-285750">
              <a:buFont typeface="Arial" panose="020B0604020202020204" pitchFamily="34" charset="0"/>
              <a:buChar char="•"/>
            </a:pPr>
            <a:r>
              <a:rPr lang="en-US" sz="1400" dirty="0">
                <a:cs typeface="Arial" panose="020B0604020202020204" pitchFamily="34" charset="0"/>
              </a:rPr>
              <a:t>Ranking models using Neural Networks</a:t>
            </a:r>
          </a:p>
          <a:p>
            <a:pPr marL="285750" indent="-285750">
              <a:buFont typeface="Arial" panose="020B0604020202020204" pitchFamily="34" charset="0"/>
              <a:buChar char="•"/>
            </a:pPr>
            <a:r>
              <a:rPr lang="en-US" sz="1400"/>
              <a:t>Learning to rank (multiple methods): </a:t>
            </a:r>
            <a:r>
              <a:rPr lang="en-US" sz="1400">
                <a:hlinkClick r:id="rId3"/>
              </a:rPr>
              <a:t>https://en.wikipedia.org/wiki/Learning_to_rank</a:t>
            </a:r>
            <a:r>
              <a:rPr lang="en-US" sz="1400"/>
              <a:t> </a:t>
            </a:r>
          </a:p>
          <a:p>
            <a:pPr marL="285750" indent="-285750">
              <a:buFont typeface="Arial" panose="020B0604020202020204" pitchFamily="34" charset="0"/>
              <a:buChar char="•"/>
            </a:pPr>
            <a:r>
              <a:rPr lang="en-US" sz="1400"/>
              <a:t>xgb.XGBRanker: </a:t>
            </a:r>
            <a:r>
              <a:rPr lang="en-US" sz="1400">
                <a:hlinkClick r:id="rId4"/>
              </a:rPr>
              <a:t>https://medium.com/predictly-on-tech/learning-to-rank-using-xgboost-83de0166229d</a:t>
            </a:r>
            <a:endParaRPr lang="en-US" sz="1400"/>
          </a:p>
          <a:p>
            <a:pPr marL="285750" indent="-285750">
              <a:buFont typeface="Arial" panose="020B0604020202020204" pitchFamily="34" charset="0"/>
              <a:buChar char="•"/>
            </a:pPr>
            <a:r>
              <a:rPr lang="en-US" sz="1400"/>
              <a:t>sklearn: </a:t>
            </a:r>
            <a:r>
              <a:rPr lang="en-US" sz="1400">
                <a:hlinkClick r:id="rId5"/>
              </a:rPr>
              <a:t>https://towardsdatascience.com/learning-to-rank-with-python-scikit-learn-327a5cfd81f</a:t>
            </a:r>
            <a:endParaRPr lang="en-US" sz="1400"/>
          </a:p>
          <a:p>
            <a:pPr marL="285750" indent="-285750">
              <a:buFont typeface="Arial" panose="020B0604020202020204" pitchFamily="34" charset="0"/>
              <a:buChar char="•"/>
            </a:pPr>
            <a:r>
              <a:rPr lang="en-US" sz="1400"/>
              <a:t>Microsoft: </a:t>
            </a:r>
            <a:r>
              <a:rPr lang="en-US" sz="1400">
                <a:hlinkClick r:id="rId6"/>
              </a:rPr>
              <a:t>https://lucidworks.com/post/abcs-learning-to-rank/</a:t>
            </a:r>
            <a:r>
              <a:rPr lang="en-US" sz="1400"/>
              <a:t> - RankNet, LambdaRank, LambdaMART</a:t>
            </a:r>
          </a:p>
          <a:p>
            <a:pPr marL="285750" indent="-285750">
              <a:buFont typeface="Arial" panose="020B0604020202020204" pitchFamily="34" charset="0"/>
              <a:buChar char="•"/>
            </a:pPr>
            <a:r>
              <a:rPr lang="en-US" sz="1400"/>
              <a:t>scikit-network: </a:t>
            </a:r>
            <a:r>
              <a:rPr lang="en-US" sz="1400">
                <a:hlinkClick r:id="rId7"/>
              </a:rPr>
              <a:t>https://scikit-network.readthedocs.io/en/latest/reference/ranking.html</a:t>
            </a:r>
            <a:endParaRPr lang="en-US" sz="1400"/>
          </a:p>
          <a:p>
            <a:pPr marL="285750" indent="-285750">
              <a:buFont typeface="Arial" panose="020B0604020202020204" pitchFamily="34" charset="0"/>
              <a:buChar char="•"/>
            </a:pPr>
            <a:r>
              <a:rPr lang="en-US" sz="1400"/>
              <a:t>sklearn-ranking: </a:t>
            </a:r>
            <a:r>
              <a:rPr lang="en-US" sz="1400">
                <a:hlinkClick r:id="rId8"/>
              </a:rPr>
              <a:t>https://pypi.org/project/sklearn-ranking/</a:t>
            </a:r>
            <a:endParaRPr lang="en-US" sz="1400"/>
          </a:p>
          <a:p>
            <a:pPr marL="285750" indent="-285750">
              <a:buFont typeface="Arial" panose="020B0604020202020204" pitchFamily="34" charset="0"/>
              <a:buChar char="•"/>
            </a:pPr>
            <a:r>
              <a:rPr lang="en-US" sz="1400"/>
              <a:t>LTR: </a:t>
            </a:r>
            <a:r>
              <a:rPr lang="en-US" sz="1400">
                <a:hlinkClick r:id="rId9"/>
              </a:rPr>
              <a:t>https://everdark.github.io/k9/notebooks/ml/learning_to_rank/learning_to_rank.html</a:t>
            </a:r>
            <a:r>
              <a:rPr lang="en-US" sz="1400"/>
              <a:t> </a:t>
            </a:r>
            <a:endParaRPr lang="en-US" sz="1400" dirty="0">
              <a:cs typeface="Arial" panose="020B0604020202020204" pitchFamily="34" charset="0"/>
            </a:endParaRPr>
          </a:p>
        </p:txBody>
      </p:sp>
      <p:sp>
        <p:nvSpPr>
          <p:cNvPr id="2" name="TextBox 1">
            <a:extLst>
              <a:ext uri="{FF2B5EF4-FFF2-40B4-BE49-F238E27FC236}">
                <a16:creationId xmlns:a16="http://schemas.microsoft.com/office/drawing/2014/main" id="{E2283C1C-9356-2143-92D4-668FB91097A4}"/>
              </a:ext>
            </a:extLst>
          </p:cNvPr>
          <p:cNvSpPr txBox="1"/>
          <p:nvPr/>
        </p:nvSpPr>
        <p:spPr>
          <a:xfrm>
            <a:off x="0" y="5338"/>
            <a:ext cx="1987631"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Ranking</a:t>
            </a:r>
          </a:p>
        </p:txBody>
      </p:sp>
      <p:pic>
        <p:nvPicPr>
          <p:cNvPr id="1028" name="Picture 4" descr="CWTS Leiden Ranking">
            <a:extLst>
              <a:ext uri="{FF2B5EF4-FFF2-40B4-BE49-F238E27FC236}">
                <a16:creationId xmlns:a16="http://schemas.microsoft.com/office/drawing/2014/main" id="{2562D9AC-B859-E4FC-7560-54B06F54A475}"/>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8994153" y="2396175"/>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8835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021CC3-A1D7-9B4C-86AC-550028D30F37}"/>
              </a:ext>
            </a:extLst>
          </p:cNvPr>
          <p:cNvSpPr txBox="1"/>
          <p:nvPr/>
        </p:nvSpPr>
        <p:spPr>
          <a:xfrm>
            <a:off x="138052" y="712519"/>
            <a:ext cx="8184538"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hlinkClick r:id="rId2"/>
              </a:rPr>
              <a:t>https://medium.com/@raghavbhutani41/gradient-boosting-ranking-algorithm-lightgbm-667050dddaaf</a:t>
            </a:r>
            <a:endParaRPr lang="en-US" sz="14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a:latin typeface="Calibri" panose="020F0502020204030204" pitchFamily="34" charset="0"/>
                <a:cs typeface="Calibri" panose="020F0502020204030204" pitchFamily="34" charset="0"/>
                <a:hlinkClick r:id="rId3"/>
              </a:rPr>
              <a:t>https://lightgbm.readthedocs.io/en/latest/pythonapi/lightgbm.LGBMRanker.html</a:t>
            </a:r>
            <a:endParaRPr lang="en-US" sz="1400" dirty="0">
              <a:latin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E2283C1C-9356-2143-92D4-668FB91097A4}"/>
              </a:ext>
            </a:extLst>
          </p:cNvPr>
          <p:cNvSpPr txBox="1"/>
          <p:nvPr/>
        </p:nvSpPr>
        <p:spPr>
          <a:xfrm>
            <a:off x="0" y="0"/>
            <a:ext cx="4809086"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LightGBM As Ranker</a:t>
            </a:r>
          </a:p>
        </p:txBody>
      </p:sp>
      <p:sp>
        <p:nvSpPr>
          <p:cNvPr id="3" name="TextBox 2">
            <a:extLst>
              <a:ext uri="{FF2B5EF4-FFF2-40B4-BE49-F238E27FC236}">
                <a16:creationId xmlns:a16="http://schemas.microsoft.com/office/drawing/2014/main" id="{67E4A9C7-D83F-7C3D-9020-07012738AD36}"/>
              </a:ext>
            </a:extLst>
          </p:cNvPr>
          <p:cNvSpPr txBox="1"/>
          <p:nvPr/>
        </p:nvSpPr>
        <p:spPr>
          <a:xfrm>
            <a:off x="985545" y="2178282"/>
            <a:ext cx="9952893" cy="3046988"/>
          </a:xfrm>
          <a:prstGeom prst="rect">
            <a:avLst/>
          </a:prstGeom>
          <a:solidFill>
            <a:schemeClr val="accent4">
              <a:lumMod val="20000"/>
              <a:lumOff val="80000"/>
            </a:schemeClr>
          </a:solidFill>
        </p:spPr>
        <p:txBody>
          <a:bodyPr wrap="square" rtlCol="0">
            <a:spAutoFit/>
          </a:bodyPr>
          <a:lstStyle/>
          <a:p>
            <a:r>
              <a:rPr lang="en-US" sz="1200">
                <a:solidFill>
                  <a:srgbClr val="00B0F0"/>
                </a:solidFill>
                <a:latin typeface="Menlo" panose="020B0609030804020204" pitchFamily="49" charset="0"/>
                <a:ea typeface="Menlo" panose="020B0609030804020204" pitchFamily="49" charset="0"/>
                <a:cs typeface="Menlo" panose="020B0609030804020204" pitchFamily="49" charset="0"/>
              </a:rPr>
              <a:t>from sklearn.model_selection import train_test_split</a:t>
            </a:r>
          </a:p>
          <a:p>
            <a:r>
              <a:rPr lang="en-US" sz="1200">
                <a:solidFill>
                  <a:srgbClr val="00B0F0"/>
                </a:solidFill>
                <a:latin typeface="Menlo" panose="020B0609030804020204" pitchFamily="49" charset="0"/>
                <a:ea typeface="Menlo" panose="020B0609030804020204" pitchFamily="49" charset="0"/>
                <a:cs typeface="Menlo" panose="020B0609030804020204" pitchFamily="49" charset="0"/>
              </a:rPr>
              <a:t>X_train, X_test, y_train, y_test = train_test_split(X,       y,       test_size=0.2, random_state=1)</a:t>
            </a:r>
          </a:p>
          <a:p>
            <a:r>
              <a:rPr lang="en-US" sz="1200">
                <a:solidFill>
                  <a:srgbClr val="00B0F0"/>
                </a:solidFill>
                <a:latin typeface="Menlo" panose="020B0609030804020204" pitchFamily="49" charset="0"/>
                <a:ea typeface="Menlo" panose="020B0609030804020204" pitchFamily="49" charset="0"/>
                <a:cs typeface="Menlo" panose="020B0609030804020204" pitchFamily="49" charset="0"/>
              </a:rPr>
              <a:t>X_train, X_val,  y_train, y_val  = train_test_split(X_train, y_train, test_size=0.2, random_state=1)</a:t>
            </a:r>
          </a:p>
          <a:p>
            <a:endParaRPr lang="en-US" sz="1200">
              <a:solidFill>
                <a:srgbClr val="00B0F0"/>
              </a:solidFill>
              <a:latin typeface="Menlo" panose="020B0609030804020204" pitchFamily="49" charset="0"/>
              <a:ea typeface="Menlo" panose="020B0609030804020204" pitchFamily="49" charset="0"/>
              <a:cs typeface="Menlo" panose="020B0609030804020204" pitchFamily="49" charset="0"/>
            </a:endParaRPr>
          </a:p>
          <a:p>
            <a:r>
              <a:rPr lang="en-US" sz="1200">
                <a:solidFill>
                  <a:srgbClr val="00B0F0"/>
                </a:solidFill>
                <a:latin typeface="Menlo" panose="020B0609030804020204" pitchFamily="49" charset="0"/>
                <a:ea typeface="Menlo" panose="020B0609030804020204" pitchFamily="49" charset="0"/>
                <a:cs typeface="Menlo" panose="020B0609030804020204" pitchFamily="49" charset="0"/>
              </a:rPr>
              <a:t>query_train = [X_train.shape[0]]</a:t>
            </a:r>
          </a:p>
          <a:p>
            <a:r>
              <a:rPr lang="en-US" sz="1200">
                <a:solidFill>
                  <a:srgbClr val="00B0F0"/>
                </a:solidFill>
                <a:latin typeface="Menlo" panose="020B0609030804020204" pitchFamily="49" charset="0"/>
                <a:ea typeface="Menlo" panose="020B0609030804020204" pitchFamily="49" charset="0"/>
                <a:cs typeface="Menlo" panose="020B0609030804020204" pitchFamily="49" charset="0"/>
              </a:rPr>
              <a:t>query_val   = [X_val.shape[0]]</a:t>
            </a:r>
          </a:p>
          <a:p>
            <a:r>
              <a:rPr lang="en-US" sz="1200">
                <a:solidFill>
                  <a:srgbClr val="00B0F0"/>
                </a:solidFill>
                <a:latin typeface="Menlo" panose="020B0609030804020204" pitchFamily="49" charset="0"/>
                <a:ea typeface="Menlo" panose="020B0609030804020204" pitchFamily="49" charset="0"/>
                <a:cs typeface="Menlo" panose="020B0609030804020204" pitchFamily="49" charset="0"/>
              </a:rPr>
              <a:t>query_test  = [X_test.shape[0]]</a:t>
            </a:r>
          </a:p>
          <a:p>
            <a:endParaRPr lang="en-US" sz="1200">
              <a:solidFill>
                <a:srgbClr val="00B0F0"/>
              </a:solidFill>
              <a:latin typeface="Menlo" panose="020B0609030804020204" pitchFamily="49" charset="0"/>
              <a:ea typeface="Menlo" panose="020B0609030804020204" pitchFamily="49" charset="0"/>
              <a:cs typeface="Menlo" panose="020B0609030804020204" pitchFamily="49" charset="0"/>
            </a:endParaRPr>
          </a:p>
          <a:p>
            <a:r>
              <a:rPr lang="en-US" sz="1200" b="1">
                <a:solidFill>
                  <a:srgbClr val="00B050"/>
                </a:solidFill>
                <a:latin typeface="Menlo" panose="020B0609030804020204" pitchFamily="49" charset="0"/>
                <a:ea typeface="Menlo" panose="020B0609030804020204" pitchFamily="49" charset="0"/>
                <a:cs typeface="Menlo" panose="020B0609030804020204" pitchFamily="49" charset="0"/>
              </a:rPr>
              <a:t>import lightgbm as lgb</a:t>
            </a:r>
          </a:p>
          <a:p>
            <a:r>
              <a:rPr lang="en-US" sz="1200" b="1">
                <a:solidFill>
                  <a:srgbClr val="00B050"/>
                </a:solidFill>
                <a:latin typeface="Menlo" panose="020B0609030804020204" pitchFamily="49" charset="0"/>
                <a:ea typeface="Menlo" panose="020B0609030804020204" pitchFamily="49" charset="0"/>
                <a:cs typeface="Menlo" panose="020B0609030804020204" pitchFamily="49" charset="0"/>
              </a:rPr>
              <a:t>gbm = lgb.LGBMRanker()</a:t>
            </a:r>
          </a:p>
          <a:p>
            <a:r>
              <a:rPr lang="en-US" sz="1200" b="1">
                <a:solidFill>
                  <a:srgbClr val="00B050"/>
                </a:solidFill>
                <a:latin typeface="Menlo" panose="020B0609030804020204" pitchFamily="49" charset="0"/>
                <a:ea typeface="Menlo" panose="020B0609030804020204" pitchFamily="49" charset="0"/>
                <a:cs typeface="Menlo" panose="020B0609030804020204" pitchFamily="49" charset="0"/>
              </a:rPr>
              <a:t>gbm.fit(</a:t>
            </a:r>
            <a:r>
              <a:rPr lang="en-US" sz="1200">
                <a:solidFill>
                  <a:srgbClr val="00B0F0"/>
                </a:solidFill>
                <a:latin typeface="Menlo" panose="020B0609030804020204" pitchFamily="49" charset="0"/>
                <a:ea typeface="Menlo" panose="020B0609030804020204" pitchFamily="49" charset="0"/>
                <a:cs typeface="Menlo" panose="020B0609030804020204" pitchFamily="49" charset="0"/>
              </a:rPr>
              <a:t> X_train, y_train, </a:t>
            </a:r>
          </a:p>
          <a:p>
            <a:r>
              <a:rPr lang="en-US" sz="1200">
                <a:solidFill>
                  <a:srgbClr val="00B0F0"/>
                </a:solidFill>
                <a:latin typeface="Menlo" panose="020B0609030804020204" pitchFamily="49" charset="0"/>
                <a:ea typeface="Menlo" panose="020B0609030804020204" pitchFamily="49" charset="0"/>
                <a:cs typeface="Menlo" panose="020B0609030804020204" pitchFamily="49" charset="0"/>
              </a:rPr>
              <a:t>         group=query_train,</a:t>
            </a:r>
          </a:p>
          <a:p>
            <a:r>
              <a:rPr lang="en-US" sz="1200">
                <a:solidFill>
                  <a:srgbClr val="00B0F0"/>
                </a:solidFill>
                <a:latin typeface="Menlo" panose="020B0609030804020204" pitchFamily="49" charset="0"/>
                <a:ea typeface="Menlo" panose="020B0609030804020204" pitchFamily="49" charset="0"/>
                <a:cs typeface="Menlo" panose="020B0609030804020204" pitchFamily="49" charset="0"/>
              </a:rPr>
              <a:t>         eval_set=[(X_val, y_val)], </a:t>
            </a:r>
          </a:p>
          <a:p>
            <a:r>
              <a:rPr lang="en-US" sz="1200">
                <a:solidFill>
                  <a:srgbClr val="00B0F0"/>
                </a:solidFill>
                <a:latin typeface="Menlo" panose="020B0609030804020204" pitchFamily="49" charset="0"/>
                <a:ea typeface="Menlo" panose="020B0609030804020204" pitchFamily="49" charset="0"/>
                <a:cs typeface="Menlo" panose="020B0609030804020204" pitchFamily="49" charset="0"/>
              </a:rPr>
              <a:t>         eval_group=[query_val],</a:t>
            </a:r>
          </a:p>
          <a:p>
            <a:r>
              <a:rPr lang="en-US" sz="1200">
                <a:solidFill>
                  <a:srgbClr val="00B0F0"/>
                </a:solidFill>
                <a:latin typeface="Menlo" panose="020B0609030804020204" pitchFamily="49" charset="0"/>
                <a:ea typeface="Menlo" panose="020B0609030804020204" pitchFamily="49" charset="0"/>
                <a:cs typeface="Menlo" panose="020B0609030804020204" pitchFamily="49" charset="0"/>
              </a:rPr>
              <a:t>         eval_at=[5, 10], </a:t>
            </a:r>
          </a:p>
          <a:p>
            <a:r>
              <a:rPr lang="en-US" sz="1200">
                <a:solidFill>
                  <a:srgbClr val="00B0F0"/>
                </a:solidFill>
                <a:latin typeface="Menlo" panose="020B0609030804020204" pitchFamily="49" charset="0"/>
                <a:ea typeface="Menlo" panose="020B0609030804020204" pitchFamily="49" charset="0"/>
                <a:cs typeface="Menlo" panose="020B0609030804020204" pitchFamily="49" charset="0"/>
              </a:rPr>
              <a:t>         early_stopping_rounds=50 </a:t>
            </a:r>
            <a:r>
              <a:rPr lang="en-US" sz="1200" b="1">
                <a:solidFill>
                  <a:srgbClr val="00B050"/>
                </a:solidFill>
                <a:latin typeface="Menlo" panose="020B0609030804020204" pitchFamily="49" charset="0"/>
                <a:ea typeface="Menlo" panose="020B0609030804020204" pitchFamily="49" charset="0"/>
                <a:cs typeface="Menlo" panose="020B0609030804020204" pitchFamily="49" charset="0"/>
              </a:rPr>
              <a:t>)</a:t>
            </a:r>
          </a:p>
        </p:txBody>
      </p:sp>
    </p:spTree>
    <p:extLst>
      <p:ext uri="{BB962C8B-B14F-4D97-AF65-F5344CB8AC3E}">
        <p14:creationId xmlns:p14="http://schemas.microsoft.com/office/powerpoint/2010/main" val="295217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E58F78-8F27-2D4A-BD36-154CD23B3E50}"/>
              </a:ext>
            </a:extLst>
          </p:cNvPr>
          <p:cNvSpPr txBox="1"/>
          <p:nvPr/>
        </p:nvSpPr>
        <p:spPr>
          <a:xfrm>
            <a:off x="0" y="0"/>
            <a:ext cx="4482158"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Feature Engineering</a:t>
            </a:r>
            <a:endParaRPr lang="el-GR" sz="2800" b="1" dirty="0">
              <a:solidFill>
                <a:srgbClr val="0070C0"/>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D4B9042-755B-8142-9C51-9DBAA5CBE393}"/>
              </a:ext>
            </a:extLst>
          </p:cNvPr>
          <p:cNvSpPr txBox="1"/>
          <p:nvPr/>
        </p:nvSpPr>
        <p:spPr>
          <a:xfrm>
            <a:off x="451623" y="2085628"/>
            <a:ext cx="7985521" cy="4401205"/>
          </a:xfrm>
          <a:prstGeom prst="rect">
            <a:avLst/>
          </a:prstGeom>
          <a:noFill/>
        </p:spPr>
        <p:txBody>
          <a:bodyPr wrap="square" rtlCol="0">
            <a:spAutoFit/>
          </a:bodyPr>
          <a:lstStyle/>
          <a:p>
            <a:r>
              <a:rPr lang="en-US" sz="1400" dirty="0">
                <a:latin typeface="Calibri" panose="020F0502020204030204" pitchFamily="34" charset="0"/>
                <a:cs typeface="Calibri" panose="020F0502020204030204" pitchFamily="34" charset="0"/>
              </a:rPr>
              <a:t>Typical Operations:</a:t>
            </a:r>
          </a:p>
          <a:p>
            <a:pPr marL="285750" indent="-285750">
              <a:buFont typeface="Arial" panose="020B0604020202020204" pitchFamily="34" charset="0"/>
              <a:buChar char="•"/>
            </a:pPr>
            <a:r>
              <a:rPr lang="en-US" sz="1400" b="1" dirty="0">
                <a:solidFill>
                  <a:srgbClr val="FF0000"/>
                </a:solidFill>
                <a:latin typeface="Calibri" panose="020F0502020204030204" pitchFamily="34" charset="0"/>
                <a:cs typeface="Calibri" panose="020F0502020204030204" pitchFamily="34" charset="0"/>
              </a:rPr>
              <a:t>Removing obviously non-relevant data</a:t>
            </a:r>
            <a:r>
              <a:rPr lang="en-US" sz="1400" dirty="0">
                <a:latin typeface="Calibri" panose="020F0502020204030204" pitchFamily="34" charset="0"/>
                <a:cs typeface="Calibri" panose="020F0502020204030204" pitchFamily="34" charset="0"/>
              </a:rPr>
              <a:t> (empty or not-changing columns/rows, </a:t>
            </a:r>
            <a:r>
              <a:rPr lang="en-US" sz="1400" dirty="0" err="1">
                <a:latin typeface="Calibri" panose="020F0502020204030204" pitchFamily="34" charset="0"/>
                <a:cs typeface="Calibri" panose="020F0502020204030204" pitchFamily="34" charset="0"/>
              </a:rPr>
              <a:t>row_id</a:t>
            </a:r>
            <a:r>
              <a:rPr lang="en-US" sz="1400" dirty="0">
                <a:latin typeface="Calibri" panose="020F0502020204030204" pitchFamily="34" charset="0"/>
                <a:cs typeface="Calibri" panose="020F0502020204030204" pitchFamily="34" charset="0"/>
              </a:rPr>
              <a:t>, etc. )</a:t>
            </a:r>
          </a:p>
          <a:p>
            <a:pPr marL="285750" indent="-285750">
              <a:buFont typeface="Arial" panose="020B0604020202020204" pitchFamily="34" charset="0"/>
              <a:buChar char="•"/>
            </a:pPr>
            <a:r>
              <a:rPr lang="en-US" sz="1400" b="1" dirty="0">
                <a:solidFill>
                  <a:srgbClr val="FF0000"/>
                </a:solidFill>
                <a:latin typeface="Calibri" panose="020F0502020204030204" pitchFamily="34" charset="0"/>
                <a:cs typeface="Calibri" panose="020F0502020204030204" pitchFamily="34" charset="0"/>
              </a:rPr>
              <a:t>Synthetic Features</a:t>
            </a:r>
            <a:r>
              <a:rPr lang="en-US" sz="1400" dirty="0">
                <a:latin typeface="Calibri" panose="020F0502020204030204" pitchFamily="34" charset="0"/>
                <a:cs typeface="Calibri" panose="020F0502020204030204" pitchFamily="34" charset="0"/>
              </a:rPr>
              <a:t> (Example: Income / Price)</a:t>
            </a:r>
          </a:p>
          <a:p>
            <a:pPr marL="285750" indent="-285750">
              <a:buFont typeface="Arial" panose="020B0604020202020204" pitchFamily="34" charset="0"/>
              <a:buChar char="•"/>
            </a:pPr>
            <a:r>
              <a:rPr lang="en-US" sz="1400" b="1" dirty="0">
                <a:solidFill>
                  <a:srgbClr val="FF0000"/>
                </a:solidFill>
                <a:latin typeface="Calibri" panose="020F0502020204030204" pitchFamily="34" charset="0"/>
                <a:cs typeface="Calibri" panose="020F0502020204030204" pitchFamily="34" charset="0"/>
              </a:rPr>
              <a:t>Select relevant columns</a:t>
            </a:r>
            <a:r>
              <a:rPr lang="en-US" sz="1400" dirty="0">
                <a:latin typeface="Calibri" panose="020F0502020204030204" pitchFamily="34" charset="0"/>
                <a:cs typeface="Calibri" panose="020F0502020204030204" pitchFamily="34" charset="0"/>
              </a:rPr>
              <a:t> (Kolmogorov-Smirnov test, etc.)</a:t>
            </a:r>
          </a:p>
          <a:p>
            <a:pPr marL="285750" indent="-285750">
              <a:buFont typeface="Arial" panose="020B0604020202020204" pitchFamily="34" charset="0"/>
              <a:buChar char="•"/>
            </a:pPr>
            <a:r>
              <a:rPr lang="en-US" sz="1400" b="1" dirty="0">
                <a:solidFill>
                  <a:srgbClr val="FF0000"/>
                </a:solidFill>
                <a:latin typeface="Calibri" panose="020F0502020204030204" pitchFamily="34" charset="0"/>
                <a:cs typeface="Calibri" panose="020F0502020204030204" pitchFamily="34" charset="0"/>
              </a:rPr>
              <a:t>Sparse features</a:t>
            </a:r>
            <a:r>
              <a:rPr lang="en-US" sz="1400" dirty="0">
                <a:latin typeface="Calibri" panose="020F0502020204030204" pitchFamily="34" charset="0"/>
                <a:cs typeface="Calibri" panose="020F0502020204030204" pitchFamily="34" charset="0"/>
              </a:rPr>
              <a:t> – consider converting/combining (Example: grouping penny-stocks together)</a:t>
            </a:r>
          </a:p>
          <a:p>
            <a:pPr marL="285750" indent="-285750">
              <a:buFont typeface="Arial" panose="020B0604020202020204" pitchFamily="34" charset="0"/>
              <a:buChar char="•"/>
            </a:pPr>
            <a:r>
              <a:rPr lang="en-US" sz="1400" b="1" dirty="0">
                <a:solidFill>
                  <a:srgbClr val="FF0000"/>
                </a:solidFill>
                <a:latin typeface="Calibri" panose="020F0502020204030204" pitchFamily="34" charset="0"/>
                <a:cs typeface="Calibri" panose="020F0502020204030204" pitchFamily="34" charset="0"/>
              </a:rPr>
              <a:t>Impute missing data</a:t>
            </a:r>
            <a:r>
              <a:rPr lang="en-US" sz="1400" dirty="0">
                <a:latin typeface="Calibri" panose="020F0502020204030204" pitchFamily="34" charset="0"/>
                <a:cs typeface="Calibri" panose="020F0502020204030204" pitchFamily="34" charset="0"/>
              </a:rPr>
              <a:t> (with mean, median, most frequent, KNN, extrapolation or interpolation, </a:t>
            </a:r>
            <a:br>
              <a:rPr lang="en-US" sz="1400" dirty="0">
                <a:latin typeface="Calibri" panose="020F0502020204030204" pitchFamily="34" charset="0"/>
                <a:cs typeface="Calibri" panose="020F0502020204030204" pitchFamily="34" charset="0"/>
              </a:rPr>
            </a:br>
            <a:r>
              <a:rPr lang="en-US" sz="1400" dirty="0">
                <a:latin typeface="Calibri" panose="020F0502020204030204" pitchFamily="34" charset="0"/>
                <a:cs typeface="Calibri" panose="020F0502020204030204" pitchFamily="34" charset="0"/>
              </a:rPr>
              <a:t>MICE (Multivariate Imputation by Chained Equation), etc.</a:t>
            </a:r>
          </a:p>
          <a:p>
            <a:pPr marL="285750" indent="-285750">
              <a:buFont typeface="Arial" panose="020B0604020202020204" pitchFamily="34" charset="0"/>
              <a:buChar char="•"/>
            </a:pPr>
            <a:r>
              <a:rPr lang="en-US" sz="1400" b="1" dirty="0">
                <a:solidFill>
                  <a:srgbClr val="FF0000"/>
                </a:solidFill>
                <a:latin typeface="Calibri" panose="020F0502020204030204" pitchFamily="34" charset="0"/>
                <a:cs typeface="Calibri" panose="020F0502020204030204" pitchFamily="34" charset="0"/>
              </a:rPr>
              <a:t>Outliers</a:t>
            </a:r>
            <a:r>
              <a:rPr lang="en-US" sz="1400" dirty="0">
                <a:latin typeface="Calibri" panose="020F0502020204030204" pitchFamily="34" charset="0"/>
                <a:cs typeface="Calibri" panose="020F0502020204030204" pitchFamily="34" charset="0"/>
              </a:rPr>
              <a:t> (use box-plots and scatterplots to find), filter-out or change</a:t>
            </a:r>
          </a:p>
          <a:p>
            <a:pPr marL="285750" indent="-285750">
              <a:buFont typeface="Arial" panose="020B0604020202020204" pitchFamily="34" charset="0"/>
              <a:buChar char="•"/>
            </a:pPr>
            <a:r>
              <a:rPr lang="en-US" sz="1400" b="1" dirty="0">
                <a:solidFill>
                  <a:srgbClr val="FF0000"/>
                </a:solidFill>
                <a:latin typeface="Calibri" panose="020F0502020204030204" pitchFamily="34" charset="0"/>
                <a:cs typeface="Calibri" panose="020F0502020204030204" pitchFamily="34" charset="0"/>
              </a:rPr>
              <a:t>Collinearity</a:t>
            </a:r>
            <a:r>
              <a:rPr lang="en-US" sz="1400" dirty="0">
                <a:latin typeface="Calibri" panose="020F0502020204030204" pitchFamily="34" charset="0"/>
                <a:cs typeface="Calibri" panose="020F0502020204030204" pitchFamily="34" charset="0"/>
              </a:rPr>
              <a:t> – reduce (combine features, use PCA (Principal Component Analysis)</a:t>
            </a:r>
          </a:p>
          <a:p>
            <a:pPr marL="285750" indent="-285750">
              <a:buFont typeface="Arial" panose="020B0604020202020204" pitchFamily="34" charset="0"/>
              <a:buChar char="•"/>
            </a:pPr>
            <a:r>
              <a:rPr lang="en-US" sz="1400" b="1" dirty="0">
                <a:solidFill>
                  <a:srgbClr val="FF0000"/>
                </a:solidFill>
                <a:latin typeface="Calibri" panose="020F0502020204030204" pitchFamily="34" charset="0"/>
                <a:cs typeface="Calibri" panose="020F0502020204030204" pitchFamily="34" charset="0"/>
              </a:rPr>
              <a:t>Factor Analysis</a:t>
            </a:r>
            <a:r>
              <a:rPr lang="en-US" sz="1400" dirty="0">
                <a:latin typeface="Calibri" panose="020F0502020204030204" pitchFamily="34" charset="0"/>
                <a:cs typeface="Calibri" panose="020F0502020204030204" pitchFamily="34" charset="0"/>
              </a:rPr>
              <a:t> (finding underlying common factor for several features) – reduce number of features</a:t>
            </a:r>
          </a:p>
          <a:p>
            <a:pPr marL="285750" indent="-285750">
              <a:buFont typeface="Arial" panose="020B0604020202020204" pitchFamily="34" charset="0"/>
              <a:buChar char="•"/>
            </a:pPr>
            <a:r>
              <a:rPr lang="en-US" sz="1400" b="1" dirty="0">
                <a:solidFill>
                  <a:srgbClr val="FF0000"/>
                </a:solidFill>
                <a:latin typeface="Calibri" panose="020F0502020204030204" pitchFamily="34" charset="0"/>
                <a:cs typeface="Calibri" panose="020F0502020204030204" pitchFamily="34" charset="0"/>
              </a:rPr>
              <a:t>Aggregating, Binning / Bucketing</a:t>
            </a:r>
            <a:r>
              <a:rPr lang="en-US" sz="1400" dirty="0">
                <a:latin typeface="Calibri" panose="020F0502020204030204" pitchFamily="34" charset="0"/>
                <a:cs typeface="Calibri" panose="020F0502020204030204" pitchFamily="34" charset="0"/>
              </a:rPr>
              <a:t> - </a:t>
            </a:r>
            <a:r>
              <a:rPr lang="en-US" sz="1400" dirty="0">
                <a:solidFill>
                  <a:srgbClr val="0070C0"/>
                </a:solidFill>
                <a:latin typeface="Calibri" panose="020F0502020204030204" pitchFamily="34" charset="0"/>
                <a:cs typeface="Calibri" panose="020F0502020204030204" pitchFamily="34" charset="0"/>
              </a:rPr>
              <a:t>df[col] = </a:t>
            </a:r>
            <a:r>
              <a:rPr lang="en-US" sz="1400" dirty="0" err="1">
                <a:solidFill>
                  <a:srgbClr val="0070C0"/>
                </a:solidFill>
                <a:latin typeface="Calibri" panose="020F0502020204030204" pitchFamily="34" charset="0"/>
                <a:cs typeface="Calibri" panose="020F0502020204030204" pitchFamily="34" charset="0"/>
              </a:rPr>
              <a:t>pd.qcut</a:t>
            </a:r>
            <a:r>
              <a:rPr lang="en-US" sz="1400" dirty="0">
                <a:solidFill>
                  <a:srgbClr val="0070C0"/>
                </a:solidFill>
                <a:latin typeface="Calibri" panose="020F0502020204030204" pitchFamily="34" charset="0"/>
                <a:cs typeface="Calibri" panose="020F0502020204030204" pitchFamily="34" charset="0"/>
              </a:rPr>
              <a:t>(df[col], 10)</a:t>
            </a:r>
          </a:p>
          <a:p>
            <a:pPr marL="285750" indent="-285750">
              <a:buFont typeface="Arial" panose="020B0604020202020204" pitchFamily="34" charset="0"/>
              <a:buChar char="•"/>
            </a:pPr>
            <a:r>
              <a:rPr lang="en-US" sz="1400" b="1" dirty="0">
                <a:solidFill>
                  <a:srgbClr val="FF0000"/>
                </a:solidFill>
                <a:latin typeface="Calibri" panose="020F0502020204030204" pitchFamily="34" charset="0"/>
                <a:cs typeface="Calibri" panose="020F0502020204030204" pitchFamily="34" charset="0"/>
              </a:rPr>
              <a:t>Grouping</a:t>
            </a:r>
            <a:r>
              <a:rPr lang="en-US" sz="1400" dirty="0">
                <a:latin typeface="Calibri" panose="020F0502020204030204" pitchFamily="34" charset="0"/>
                <a:cs typeface="Calibri" panose="020F0502020204030204" pitchFamily="34" charset="0"/>
              </a:rPr>
              <a:t> of some features together (numeric - sum() or mean(), categorical – by frequency)</a:t>
            </a:r>
          </a:p>
          <a:p>
            <a:pPr marL="285750" indent="-285750">
              <a:buFont typeface="Arial" panose="020B0604020202020204" pitchFamily="34" charset="0"/>
              <a:buChar char="•"/>
            </a:pPr>
            <a:r>
              <a:rPr lang="en-US" sz="1400" b="1" dirty="0">
                <a:solidFill>
                  <a:srgbClr val="FF0000"/>
                </a:solidFill>
                <a:latin typeface="Calibri" panose="020F0502020204030204" pitchFamily="34" charset="0"/>
                <a:cs typeface="Calibri" panose="020F0502020204030204" pitchFamily="34" charset="0"/>
              </a:rPr>
              <a:t>Transformations &amp; Interactions</a:t>
            </a:r>
            <a:r>
              <a:rPr lang="en-US" sz="1400" dirty="0">
                <a:latin typeface="Calibri" panose="020F0502020204030204" pitchFamily="34" charset="0"/>
                <a:cs typeface="Calibri" panose="020F0502020204030204" pitchFamily="34" charset="0"/>
              </a:rPr>
              <a:t> (see H2O.ai Driverless AI as a good example)</a:t>
            </a:r>
          </a:p>
          <a:p>
            <a:pPr marL="285750" indent="-285750">
              <a:buFont typeface="Arial" panose="020B0604020202020204" pitchFamily="34" charset="0"/>
              <a:buChar char="•"/>
            </a:pPr>
            <a:r>
              <a:rPr lang="en-US" sz="1400" b="1" dirty="0">
                <a:solidFill>
                  <a:srgbClr val="FF0000"/>
                </a:solidFill>
                <a:latin typeface="Calibri" panose="020F0502020204030204" pitchFamily="34" charset="0"/>
                <a:cs typeface="Calibri" panose="020F0502020204030204" pitchFamily="34" charset="0"/>
              </a:rPr>
              <a:t>One-hot Encoding</a:t>
            </a:r>
            <a:r>
              <a:rPr lang="en-US" sz="1400" dirty="0">
                <a:latin typeface="Calibri" panose="020F0502020204030204" pitchFamily="34" charset="0"/>
                <a:cs typeface="Calibri" panose="020F0502020204030204" pitchFamily="34" charset="0"/>
              </a:rPr>
              <a:t> ( use </a:t>
            </a:r>
            <a:r>
              <a:rPr lang="en-US" sz="1400" dirty="0" err="1">
                <a:solidFill>
                  <a:srgbClr val="0070C0"/>
                </a:solidFill>
                <a:latin typeface="Calibri" panose="020F0502020204030204" pitchFamily="34" charset="0"/>
                <a:cs typeface="Calibri" panose="020F0502020204030204" pitchFamily="34" charset="0"/>
              </a:rPr>
              <a:t>pd.get_dummies</a:t>
            </a:r>
            <a:r>
              <a:rPr lang="en-US" sz="1400" dirty="0">
                <a:solidFill>
                  <a:srgbClr val="0070C0"/>
                </a:solidFill>
                <a:latin typeface="Calibri" panose="020F0502020204030204" pitchFamily="34" charset="0"/>
                <a:cs typeface="Calibri" panose="020F0502020204030204" pitchFamily="34" charset="0"/>
              </a:rPr>
              <a:t>()</a:t>
            </a:r>
            <a:r>
              <a:rPr lang="en-US" sz="1400" dirty="0">
                <a:latin typeface="Calibri" panose="020F0502020204030204" pitchFamily="34" charset="0"/>
                <a:cs typeface="Calibri" panose="020F0502020204030204" pitchFamily="34" charset="0"/>
              </a:rPr>
              <a:t> function in pandas)</a:t>
            </a:r>
          </a:p>
          <a:p>
            <a:pPr marL="285750" indent="-285750">
              <a:buFont typeface="Arial" panose="020B0604020202020204" pitchFamily="34" charset="0"/>
              <a:buChar char="•"/>
            </a:pPr>
            <a:r>
              <a:rPr lang="en-US" sz="1400" b="1" dirty="0">
                <a:solidFill>
                  <a:srgbClr val="FF0000"/>
                </a:solidFill>
                <a:latin typeface="Calibri" panose="020F0502020204030204" pitchFamily="34" charset="0"/>
                <a:cs typeface="Calibri" panose="020F0502020204030204" pitchFamily="34" charset="0"/>
              </a:rPr>
              <a:t>Split</a:t>
            </a:r>
            <a:r>
              <a:rPr lang="en-US" sz="1400" dirty="0">
                <a:latin typeface="Calibri" panose="020F0502020204030204" pitchFamily="34" charset="0"/>
                <a:cs typeface="Calibri" panose="020F0502020204030204" pitchFamily="34" charset="0"/>
              </a:rPr>
              <a:t> features (for example, split text)</a:t>
            </a:r>
          </a:p>
          <a:p>
            <a:pPr marL="285750" indent="-285750">
              <a:buFont typeface="Arial" panose="020B0604020202020204" pitchFamily="34" charset="0"/>
              <a:buChar char="•"/>
            </a:pPr>
            <a:r>
              <a:rPr lang="en-US" sz="1400" b="1" dirty="0">
                <a:solidFill>
                  <a:srgbClr val="FF0000"/>
                </a:solidFill>
                <a:latin typeface="Calibri" panose="020F0502020204030204" pitchFamily="34" charset="0"/>
                <a:cs typeface="Calibri" panose="020F0502020204030204" pitchFamily="34" charset="0"/>
              </a:rPr>
              <a:t>Scaling</a:t>
            </a:r>
            <a:r>
              <a:rPr lang="en-US" sz="1400" dirty="0">
                <a:latin typeface="Calibri" panose="020F0502020204030204" pitchFamily="34" charset="0"/>
                <a:cs typeface="Calibri" panose="020F0502020204030204" pitchFamily="34" charset="0"/>
              </a:rPr>
              <a:t> (Normalization or Standardization)</a:t>
            </a:r>
          </a:p>
          <a:p>
            <a:pPr marL="285750" indent="-285750">
              <a:buFont typeface="Arial" panose="020B0604020202020204" pitchFamily="34" charset="0"/>
              <a:buChar char="•"/>
            </a:pPr>
            <a:r>
              <a:rPr lang="en-US" sz="1400" b="1" dirty="0">
                <a:solidFill>
                  <a:srgbClr val="FF0000"/>
                </a:solidFill>
                <a:latin typeface="Calibri" panose="020F0502020204030204" pitchFamily="34" charset="0"/>
                <a:cs typeface="Calibri" panose="020F0502020204030204" pitchFamily="34" charset="0"/>
              </a:rPr>
              <a:t>Dates</a:t>
            </a:r>
            <a:r>
              <a:rPr lang="en-US" sz="1400" dirty="0">
                <a:latin typeface="Calibri" panose="020F0502020204030204" pitchFamily="34" charset="0"/>
                <a:cs typeface="Calibri" panose="020F0502020204030204" pitchFamily="34" charset="0"/>
              </a:rPr>
              <a:t>  – convert to features (Day of week, Month, Year, Day of year, Quarter, diff between dates)</a:t>
            </a:r>
          </a:p>
          <a:p>
            <a:pPr marL="285750" indent="-285750">
              <a:buFont typeface="Arial" panose="020B0604020202020204" pitchFamily="34" charset="0"/>
              <a:buChar char="•"/>
            </a:pPr>
            <a:r>
              <a:rPr lang="en-US" sz="1400" b="1" dirty="0">
                <a:solidFill>
                  <a:srgbClr val="FF0000"/>
                </a:solidFill>
                <a:latin typeface="Calibri" panose="020F0502020204030204" pitchFamily="34" charset="0"/>
                <a:cs typeface="Calibri" panose="020F0502020204030204" pitchFamily="34" charset="0"/>
              </a:rPr>
              <a:t>Feature Importance</a:t>
            </a:r>
            <a:r>
              <a:rPr lang="en-US" sz="1400" dirty="0">
                <a:latin typeface="Calibri" panose="020F0502020204030204" pitchFamily="34" charset="0"/>
                <a:cs typeface="Calibri" panose="020F0502020204030204" pitchFamily="34" charset="0"/>
              </a:rPr>
              <a:t> – training with different subsets of features (ex. Random Forest) allows to figure out feature importance – and helps to remove non-important features</a:t>
            </a:r>
          </a:p>
          <a:p>
            <a:pPr marL="285750" indent="-285750">
              <a:buFont typeface="Arial" panose="020B0604020202020204" pitchFamily="34" charset="0"/>
              <a:buChar char="•"/>
            </a:pPr>
            <a:r>
              <a:rPr lang="en-US" sz="1400" b="1" dirty="0">
                <a:solidFill>
                  <a:srgbClr val="FF0000"/>
                </a:solidFill>
                <a:latin typeface="Calibri" panose="020F0502020204030204" pitchFamily="34" charset="0"/>
                <a:cs typeface="Calibri" panose="020F0502020204030204" pitchFamily="34" charset="0"/>
              </a:rPr>
              <a:t>Text</a:t>
            </a:r>
            <a:r>
              <a:rPr lang="en-US" sz="1400" dirty="0">
                <a:latin typeface="Calibri" panose="020F0502020204030204" pitchFamily="34" charset="0"/>
                <a:cs typeface="Calibri" panose="020F0502020204030204" pitchFamily="34" charset="0"/>
              </a:rPr>
              <a:t> - extract synthetic features (for example, sentiment (Positive, Neutral, Negative)</a:t>
            </a:r>
          </a:p>
        </p:txBody>
      </p:sp>
      <p:sp>
        <p:nvSpPr>
          <p:cNvPr id="2" name="TextBox 1">
            <a:extLst>
              <a:ext uri="{FF2B5EF4-FFF2-40B4-BE49-F238E27FC236}">
                <a16:creationId xmlns:a16="http://schemas.microsoft.com/office/drawing/2014/main" id="{BE8F02E2-B804-3D49-8568-CAAFA7ED1E9B}"/>
              </a:ext>
            </a:extLst>
          </p:cNvPr>
          <p:cNvSpPr txBox="1"/>
          <p:nvPr/>
        </p:nvSpPr>
        <p:spPr>
          <a:xfrm>
            <a:off x="4600910" y="185641"/>
            <a:ext cx="3954986" cy="523220"/>
          </a:xfrm>
          <a:prstGeom prst="rect">
            <a:avLst/>
          </a:prstGeom>
          <a:noFill/>
        </p:spPr>
        <p:txBody>
          <a:bodyPr wrap="square" rtlCol="0">
            <a:spAutoFit/>
          </a:bodyPr>
          <a:lstStyle/>
          <a:p>
            <a:r>
              <a:rPr lang="en-US" b="1" dirty="0">
                <a:solidFill>
                  <a:srgbClr val="00B050"/>
                </a:solidFill>
                <a:latin typeface="Calibri" panose="020F0502020204030204" pitchFamily="34" charset="0"/>
                <a:cs typeface="Calibri" panose="020F0502020204030204" pitchFamily="34" charset="0"/>
              </a:rPr>
              <a:t>Cleaning Data and Feature Engineering typically take 80% of time of a Data Science Project!</a:t>
            </a:r>
          </a:p>
        </p:txBody>
      </p:sp>
      <p:pic>
        <p:nvPicPr>
          <p:cNvPr id="7" name="Google Shape;81;p15">
            <a:extLst>
              <a:ext uri="{FF2B5EF4-FFF2-40B4-BE49-F238E27FC236}">
                <a16:creationId xmlns:a16="http://schemas.microsoft.com/office/drawing/2014/main" id="{1B3C544D-7EA8-254A-8E63-B2A44F3D699F}"/>
              </a:ext>
            </a:extLst>
          </p:cNvPr>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8853346" y="986299"/>
            <a:ext cx="2971800" cy="1815883"/>
          </a:xfrm>
          <a:prstGeom prst="rect">
            <a:avLst/>
          </a:prstGeom>
          <a:noFill/>
          <a:ln>
            <a:noFill/>
          </a:ln>
        </p:spPr>
      </p:pic>
      <p:sp>
        <p:nvSpPr>
          <p:cNvPr id="5" name="TextBox 4">
            <a:extLst>
              <a:ext uri="{FF2B5EF4-FFF2-40B4-BE49-F238E27FC236}">
                <a16:creationId xmlns:a16="http://schemas.microsoft.com/office/drawing/2014/main" id="{9C610F40-1E03-9C42-A60B-B20C8A43D782}"/>
              </a:ext>
            </a:extLst>
          </p:cNvPr>
          <p:cNvSpPr txBox="1"/>
          <p:nvPr/>
        </p:nvSpPr>
        <p:spPr>
          <a:xfrm>
            <a:off x="9065930" y="200054"/>
            <a:ext cx="2638936" cy="646331"/>
          </a:xfrm>
          <a:prstGeom prst="rect">
            <a:avLst/>
          </a:prstGeom>
          <a:noFill/>
        </p:spPr>
        <p:txBody>
          <a:bodyPr wrap="square" rtlCol="0">
            <a:spAutoFit/>
          </a:bodyPr>
          <a:lstStyle/>
          <a:p>
            <a:pPr algn="ctr"/>
            <a:r>
              <a:rPr lang="en-US" dirty="0">
                <a:solidFill>
                  <a:srgbClr val="FF0000"/>
                </a:solidFill>
                <a:sym typeface="Arial"/>
              </a:rPr>
              <a:t>A feature is typically</a:t>
            </a:r>
          </a:p>
          <a:p>
            <a:pPr algn="ctr"/>
            <a:r>
              <a:rPr lang="en-US" dirty="0">
                <a:solidFill>
                  <a:srgbClr val="FF0000"/>
                </a:solidFill>
                <a:sym typeface="Arial"/>
              </a:rPr>
              <a:t>a column in a data set</a:t>
            </a:r>
            <a:endParaRPr lang="en-US" dirty="0">
              <a:solidFill>
                <a:srgbClr val="FF0000"/>
              </a:solidFill>
            </a:endParaRPr>
          </a:p>
        </p:txBody>
      </p:sp>
      <p:pic>
        <p:nvPicPr>
          <p:cNvPr id="8" name="Google Shape;90;p16">
            <a:extLst>
              <a:ext uri="{FF2B5EF4-FFF2-40B4-BE49-F238E27FC236}">
                <a16:creationId xmlns:a16="http://schemas.microsoft.com/office/drawing/2014/main" id="{1BF10137-5A40-7F47-85B0-1907554F3385}"/>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642578" y="4786318"/>
            <a:ext cx="1485700" cy="1400175"/>
          </a:xfrm>
          <a:prstGeom prst="rect">
            <a:avLst/>
          </a:prstGeom>
          <a:noFill/>
          <a:ln>
            <a:noFill/>
          </a:ln>
        </p:spPr>
      </p:pic>
      <p:pic>
        <p:nvPicPr>
          <p:cNvPr id="9" name="Google Shape;90;p16">
            <a:extLst>
              <a:ext uri="{FF2B5EF4-FFF2-40B4-BE49-F238E27FC236}">
                <a16:creationId xmlns:a16="http://schemas.microsoft.com/office/drawing/2014/main" id="{30067E4C-6093-1B4B-9248-DE02B18A895A}"/>
              </a:ext>
            </a:extLst>
          </p:cNvPr>
          <p:cNvPicPr preferRelativeResize="0"/>
          <p:nvPr/>
        </p:nvPicPr>
        <p:blipFill rotWithShape="1">
          <a:blip r:embed="rId4" cstate="email">
            <a:alphaModFix/>
            <a:extLst>
              <a:ext uri="{28A0092B-C50C-407E-A947-70E740481C1C}">
                <a14:useLocalDpi xmlns:a14="http://schemas.microsoft.com/office/drawing/2010/main"/>
              </a:ext>
            </a:extLst>
          </a:blip>
          <a:srcRect l="-6"/>
          <a:stretch/>
        </p:blipFill>
        <p:spPr>
          <a:xfrm>
            <a:off x="8919611" y="4786318"/>
            <a:ext cx="543221" cy="1441207"/>
          </a:xfrm>
          <a:prstGeom prst="rect">
            <a:avLst/>
          </a:prstGeom>
          <a:noFill/>
          <a:ln>
            <a:noFill/>
          </a:ln>
        </p:spPr>
      </p:pic>
      <p:sp>
        <p:nvSpPr>
          <p:cNvPr id="6" name="Right Arrow 5">
            <a:extLst>
              <a:ext uri="{FF2B5EF4-FFF2-40B4-BE49-F238E27FC236}">
                <a16:creationId xmlns:a16="http://schemas.microsoft.com/office/drawing/2014/main" id="{022D9886-16C6-3646-99D3-276BAFC5499F}"/>
              </a:ext>
            </a:extLst>
          </p:cNvPr>
          <p:cNvSpPr/>
          <p:nvPr/>
        </p:nvSpPr>
        <p:spPr>
          <a:xfrm>
            <a:off x="9801225" y="5316684"/>
            <a:ext cx="584173" cy="2983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663BF310-51BA-FF48-86E5-39C03E02A01A}"/>
              </a:ext>
            </a:extLst>
          </p:cNvPr>
          <p:cNvSpPr txBox="1"/>
          <p:nvPr/>
        </p:nvSpPr>
        <p:spPr>
          <a:xfrm>
            <a:off x="9065930" y="4126161"/>
            <a:ext cx="2638936" cy="369332"/>
          </a:xfrm>
          <a:prstGeom prst="rect">
            <a:avLst/>
          </a:prstGeom>
          <a:noFill/>
        </p:spPr>
        <p:txBody>
          <a:bodyPr wrap="square" rtlCol="0">
            <a:spAutoFit/>
          </a:bodyPr>
          <a:lstStyle/>
          <a:p>
            <a:pPr algn="ctr"/>
            <a:r>
              <a:rPr lang="en-US" dirty="0">
                <a:solidFill>
                  <a:srgbClr val="FF0000"/>
                </a:solidFill>
                <a:sym typeface="Arial"/>
              </a:rPr>
              <a:t>One-Hot Encoding</a:t>
            </a:r>
            <a:endParaRPr lang="en-US" dirty="0">
              <a:solidFill>
                <a:srgbClr val="FF0000"/>
              </a:solidFill>
            </a:endParaRPr>
          </a:p>
        </p:txBody>
      </p:sp>
      <p:sp>
        <p:nvSpPr>
          <p:cNvPr id="11" name="TextBox 10">
            <a:extLst>
              <a:ext uri="{FF2B5EF4-FFF2-40B4-BE49-F238E27FC236}">
                <a16:creationId xmlns:a16="http://schemas.microsoft.com/office/drawing/2014/main" id="{B44B9BAE-86AB-BD4A-99D2-8E91F13A3B86}"/>
              </a:ext>
            </a:extLst>
          </p:cNvPr>
          <p:cNvSpPr txBox="1"/>
          <p:nvPr/>
        </p:nvSpPr>
        <p:spPr>
          <a:xfrm>
            <a:off x="136367" y="671056"/>
            <a:ext cx="3929589" cy="1169551"/>
          </a:xfrm>
          <a:prstGeom prst="rect">
            <a:avLst/>
          </a:prstGeom>
          <a:noFill/>
        </p:spPr>
        <p:txBody>
          <a:bodyPr wrap="square" rtlCol="0">
            <a:spAutoFit/>
          </a:bodyPr>
          <a:lstStyle/>
          <a:p>
            <a:r>
              <a:rPr lang="en-US" sz="1400" i="1" dirty="0">
                <a:solidFill>
                  <a:srgbClr val="0070C0"/>
                </a:solidFill>
                <a:latin typeface="Calibri" panose="020F0502020204030204" pitchFamily="34" charset="0"/>
                <a:cs typeface="Calibri" panose="020F0502020204030204" pitchFamily="34" charset="0"/>
                <a:sym typeface="Arial"/>
              </a:rPr>
              <a:t>"Feature engineering is the process of transforming raw data into features that better represent the underlying problem to the predictive models, resulting in improved model accuracy on unseen data."  - Dr. Jason Brownlee</a:t>
            </a:r>
          </a:p>
        </p:txBody>
      </p:sp>
    </p:spTree>
    <p:extLst>
      <p:ext uri="{BB962C8B-B14F-4D97-AF65-F5344CB8AC3E}">
        <p14:creationId xmlns:p14="http://schemas.microsoft.com/office/powerpoint/2010/main" val="1421258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E58F78-8F27-2D4A-BD36-154CD23B3E50}"/>
              </a:ext>
            </a:extLst>
          </p:cNvPr>
          <p:cNvSpPr txBox="1"/>
          <p:nvPr/>
        </p:nvSpPr>
        <p:spPr>
          <a:xfrm>
            <a:off x="0" y="0"/>
            <a:ext cx="5913912" cy="523220"/>
          </a:xfrm>
          <a:prstGeom prst="rect">
            <a:avLst/>
          </a:prstGeom>
          <a:noFill/>
        </p:spPr>
        <p:txBody>
          <a:bodyPr wrap="square" rtlCol="0">
            <a:spAutoFit/>
          </a:bodyPr>
          <a:lstStyle/>
          <a:p>
            <a:r>
              <a:rPr lang="en-US" sz="2800" b="1" dirty="0">
                <a:latin typeface="Calibri" panose="020F0502020204030204" pitchFamily="34" charset="0"/>
                <a:cs typeface="Calibri" panose="020F0502020204030204" pitchFamily="34" charset="0"/>
              </a:rPr>
              <a:t>Feature Engineering Tools – sklearn</a:t>
            </a:r>
            <a:endParaRPr lang="el-GR" sz="2800" b="1" dirty="0">
              <a:solidFill>
                <a:srgbClr val="0070C0"/>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1D4B9042-755B-8142-9C51-9DBAA5CBE393}"/>
              </a:ext>
            </a:extLst>
          </p:cNvPr>
          <p:cNvSpPr txBox="1"/>
          <p:nvPr/>
        </p:nvSpPr>
        <p:spPr>
          <a:xfrm>
            <a:off x="177468" y="1037816"/>
            <a:ext cx="5213929" cy="4524315"/>
          </a:xfrm>
          <a:prstGeom prst="rect">
            <a:avLst/>
          </a:prstGeom>
          <a:noFill/>
        </p:spPr>
        <p:txBody>
          <a:bodyPr wrap="square" rtlCol="0">
            <a:spAutoFit/>
          </a:bodyPr>
          <a:lstStyle/>
          <a:p>
            <a:pPr marL="285750" indent="-285750">
              <a:buFont typeface="Arial" panose="020B0604020202020204" pitchFamily="34" charset="0"/>
              <a:buChar char="•"/>
            </a:pPr>
            <a:r>
              <a:rPr lang="en-US" sz="1200" b="1" dirty="0">
                <a:solidFill>
                  <a:srgbClr val="FF0000"/>
                </a:solidFill>
                <a:latin typeface="Calibri" panose="020F0502020204030204" pitchFamily="34" charset="0"/>
                <a:cs typeface="Calibri" panose="020F0502020204030204" pitchFamily="34" charset="0"/>
              </a:rPr>
              <a:t>Pandas, NumPy, Matplotlib, Seaborn</a:t>
            </a:r>
          </a:p>
          <a:p>
            <a:pPr marL="285750" indent="-285750">
              <a:buFont typeface="Arial" panose="020B0604020202020204" pitchFamily="34" charset="0"/>
              <a:buChar char="•"/>
            </a:pP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b="1" dirty="0">
                <a:solidFill>
                  <a:srgbClr val="FF0000"/>
                </a:solidFill>
                <a:latin typeface="Calibri" panose="020F0502020204030204" pitchFamily="34" charset="0"/>
                <a:cs typeface="Calibri" panose="020F0502020204030204" pitchFamily="34" charset="0"/>
              </a:rPr>
              <a:t>Scikit-learn Dataset transformations:</a:t>
            </a:r>
            <a:br>
              <a:rPr lang="en-US" sz="1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hlinkClick r:id="rId2"/>
              </a:rPr>
              <a:t>https://scikit-learn.org/stable/data_transforms.html</a:t>
            </a:r>
            <a:r>
              <a:rPr lang="en-US" sz="1200" dirty="0">
                <a:latin typeface="Calibri" panose="020F0502020204030204" pitchFamily="34" charset="0"/>
                <a:cs typeface="Calibri" panose="020F0502020204030204" pitchFamily="34" charset="0"/>
              </a:rPr>
              <a:t> </a:t>
            </a:r>
          </a:p>
          <a:p>
            <a:pPr marL="285750" indent="-285750">
              <a:buFont typeface="Arial" panose="020B0604020202020204" pitchFamily="34" charset="0"/>
              <a:buChar char="•"/>
            </a:pPr>
            <a:r>
              <a:rPr lang="en-US" sz="1200" b="1" dirty="0">
                <a:solidFill>
                  <a:srgbClr val="FF0000"/>
                </a:solidFill>
                <a:latin typeface="Calibri" panose="020F0502020204030204" pitchFamily="34" charset="0"/>
                <a:cs typeface="Calibri" panose="020F0502020204030204" pitchFamily="34" charset="0"/>
              </a:rPr>
              <a:t>6.1. Pipelines and composite estimators</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6.1.1. Pipeline: chaining estimators</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6.1.2. Transforming target in regression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6.1.3. </a:t>
            </a:r>
            <a:r>
              <a:rPr lang="en-US" sz="1200" dirty="0" err="1">
                <a:latin typeface="Calibri" panose="020F0502020204030204" pitchFamily="34" charset="0"/>
                <a:cs typeface="Calibri" panose="020F0502020204030204" pitchFamily="34" charset="0"/>
              </a:rPr>
              <a:t>FeatureUnion</a:t>
            </a:r>
            <a:r>
              <a:rPr lang="en-US" sz="1200" dirty="0">
                <a:latin typeface="Calibri" panose="020F0502020204030204" pitchFamily="34" charset="0"/>
                <a:cs typeface="Calibri" panose="020F0502020204030204" pitchFamily="34" charset="0"/>
              </a:rPr>
              <a:t>: composite feature spaces</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6.1.4. </a:t>
            </a:r>
            <a:r>
              <a:rPr lang="en-US" sz="1200" dirty="0" err="1">
                <a:latin typeface="Calibri" panose="020F0502020204030204" pitchFamily="34" charset="0"/>
                <a:cs typeface="Calibri" panose="020F0502020204030204" pitchFamily="34" charset="0"/>
              </a:rPr>
              <a:t>ColumnTransformer</a:t>
            </a:r>
            <a:r>
              <a:rPr lang="en-US" sz="1200" dirty="0">
                <a:latin typeface="Calibri" panose="020F0502020204030204" pitchFamily="34" charset="0"/>
                <a:cs typeface="Calibri" panose="020F0502020204030204" pitchFamily="34" charset="0"/>
              </a:rPr>
              <a:t> for heterogeneous data</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6.1.5. Visualizing Composite Estimators</a:t>
            </a:r>
          </a:p>
          <a:p>
            <a:pPr marL="285750" indent="-285750">
              <a:buFont typeface="Arial" panose="020B0604020202020204" pitchFamily="34" charset="0"/>
              <a:buChar char="•"/>
            </a:pPr>
            <a:r>
              <a:rPr lang="en-US" sz="1200" b="1" dirty="0">
                <a:solidFill>
                  <a:srgbClr val="FF0000"/>
                </a:solidFill>
                <a:latin typeface="Calibri" panose="020F0502020204030204" pitchFamily="34" charset="0"/>
                <a:cs typeface="Calibri" panose="020F0502020204030204" pitchFamily="34" charset="0"/>
              </a:rPr>
              <a:t>6.2. Feature extraction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6.2.1. Loading features from </a:t>
            </a:r>
            <a:r>
              <a:rPr lang="en-US" sz="1200" dirty="0" err="1">
                <a:latin typeface="Calibri" panose="020F0502020204030204" pitchFamily="34" charset="0"/>
                <a:cs typeface="Calibri" panose="020F0502020204030204" pitchFamily="34" charset="0"/>
              </a:rPr>
              <a:t>dicts</a:t>
            </a:r>
            <a:endParaRPr lang="en-US" sz="12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6.2.2. Feature hashing</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6.2.3. Text feature extraction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6.2.4. Image feature extraction</a:t>
            </a:r>
          </a:p>
          <a:p>
            <a:pPr marL="285750" indent="-285750">
              <a:buFont typeface="Arial" panose="020B0604020202020204" pitchFamily="34" charset="0"/>
              <a:buChar char="•"/>
            </a:pPr>
            <a:r>
              <a:rPr lang="en-US" sz="1200" b="1" dirty="0">
                <a:solidFill>
                  <a:srgbClr val="FF0000"/>
                </a:solidFill>
                <a:latin typeface="Calibri" panose="020F0502020204030204" pitchFamily="34" charset="0"/>
                <a:cs typeface="Calibri" panose="020F0502020204030204" pitchFamily="34" charset="0"/>
              </a:rPr>
              <a:t>6.3. Preprocessing data</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6.3.1. Standardization, or mean removal and variance scaling</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6.3.2. Non-linear transformation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6.3.3. Normalization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6.3.4. Encoding categorical features</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6.3.5. Discretization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6.3.6. Imputation of missing values</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6.3.7. Generating polynomial features</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6.3.8. Custom transformers</a:t>
            </a:r>
          </a:p>
        </p:txBody>
      </p:sp>
      <p:sp>
        <p:nvSpPr>
          <p:cNvPr id="5" name="TextBox 4">
            <a:extLst>
              <a:ext uri="{FF2B5EF4-FFF2-40B4-BE49-F238E27FC236}">
                <a16:creationId xmlns:a16="http://schemas.microsoft.com/office/drawing/2014/main" id="{836BFD13-EC08-4B43-B05E-F80BA3BE2EBC}"/>
              </a:ext>
            </a:extLst>
          </p:cNvPr>
          <p:cNvSpPr txBox="1"/>
          <p:nvPr/>
        </p:nvSpPr>
        <p:spPr>
          <a:xfrm>
            <a:off x="6700820" y="335845"/>
            <a:ext cx="4479634" cy="6186309"/>
          </a:xfrm>
          <a:prstGeom prst="rect">
            <a:avLst/>
          </a:prstGeom>
          <a:noFill/>
        </p:spPr>
        <p:txBody>
          <a:bodyPr wrap="square" rtlCol="0">
            <a:spAutoFit/>
          </a:bodyPr>
          <a:lstStyle/>
          <a:p>
            <a:pPr marL="285750" indent="-285750">
              <a:buFont typeface="Arial" panose="020B0604020202020204" pitchFamily="34" charset="0"/>
              <a:buChar char="•"/>
            </a:pPr>
            <a:r>
              <a:rPr lang="en-US" sz="1200" b="1" dirty="0">
                <a:solidFill>
                  <a:srgbClr val="FF0000"/>
                </a:solidFill>
                <a:latin typeface="Calibri" panose="020F0502020204030204" pitchFamily="34" charset="0"/>
                <a:cs typeface="Calibri" panose="020F0502020204030204" pitchFamily="34" charset="0"/>
              </a:rPr>
              <a:t>6.4. Imputation of missing values</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6.4.1. Univariate vs. Multivariate Imputation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6.4.2. Univariate feature imputation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6.4.3. Multivariate feature imputation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6.4.4. References</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6.4.5. Nearest neighbors imputation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6.4.6. Marking imputed values</a:t>
            </a:r>
          </a:p>
          <a:p>
            <a:pPr marL="285750" indent="-285750">
              <a:buFont typeface="Arial" panose="020B0604020202020204" pitchFamily="34" charset="0"/>
              <a:buChar char="•"/>
            </a:pPr>
            <a:r>
              <a:rPr lang="en-US" sz="1200" b="1" dirty="0">
                <a:solidFill>
                  <a:srgbClr val="FF0000"/>
                </a:solidFill>
                <a:latin typeface="Calibri" panose="020F0502020204030204" pitchFamily="34" charset="0"/>
                <a:cs typeface="Calibri" panose="020F0502020204030204" pitchFamily="34" charset="0"/>
              </a:rPr>
              <a:t>6.5. Unsupervised dimensionality reduction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6.5.1. PCA: principal component analysis</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6.5.2. Random projections</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6.5.3. Feature agglomeration</a:t>
            </a:r>
          </a:p>
          <a:p>
            <a:pPr marL="285750" indent="-285750">
              <a:buFont typeface="Arial" panose="020B0604020202020204" pitchFamily="34" charset="0"/>
              <a:buChar char="•"/>
            </a:pPr>
            <a:r>
              <a:rPr lang="en-US" sz="1200" b="1" dirty="0">
                <a:solidFill>
                  <a:srgbClr val="FF0000"/>
                </a:solidFill>
                <a:latin typeface="Calibri" panose="020F0502020204030204" pitchFamily="34" charset="0"/>
                <a:cs typeface="Calibri" panose="020F0502020204030204" pitchFamily="34" charset="0"/>
              </a:rPr>
              <a:t>6.6. Random Projection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6.6.1. The Johnson-</a:t>
            </a:r>
            <a:r>
              <a:rPr lang="en-US" sz="1200" dirty="0" err="1">
                <a:latin typeface="Calibri" panose="020F0502020204030204" pitchFamily="34" charset="0"/>
                <a:cs typeface="Calibri" panose="020F0502020204030204" pitchFamily="34" charset="0"/>
              </a:rPr>
              <a:t>Lindenstrauss</a:t>
            </a:r>
            <a:r>
              <a:rPr lang="en-US" sz="1200" dirty="0">
                <a:latin typeface="Calibri" panose="020F0502020204030204" pitchFamily="34" charset="0"/>
                <a:cs typeface="Calibri" panose="020F0502020204030204" pitchFamily="34" charset="0"/>
              </a:rPr>
              <a:t> lemma</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6.6.2. Gaussian random projection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6.6.3. Sparse random projection</a:t>
            </a:r>
          </a:p>
          <a:p>
            <a:pPr marL="285750" indent="-285750">
              <a:buFont typeface="Arial" panose="020B0604020202020204" pitchFamily="34" charset="0"/>
              <a:buChar char="•"/>
            </a:pPr>
            <a:r>
              <a:rPr lang="en-US" sz="1200" b="1" dirty="0">
                <a:solidFill>
                  <a:srgbClr val="FF0000"/>
                </a:solidFill>
                <a:latin typeface="Calibri" panose="020F0502020204030204" pitchFamily="34" charset="0"/>
                <a:cs typeface="Calibri" panose="020F0502020204030204" pitchFamily="34" charset="0"/>
              </a:rPr>
              <a:t>6.7. Kernel Approximatio</a:t>
            </a:r>
            <a:r>
              <a:rPr lang="en-US" sz="1200" dirty="0">
                <a:latin typeface="Calibri" panose="020F0502020204030204" pitchFamily="34" charset="0"/>
                <a:cs typeface="Calibri" panose="020F0502020204030204" pitchFamily="34" charset="0"/>
              </a:rPr>
              <a:t>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6.7.1. </a:t>
            </a:r>
            <a:r>
              <a:rPr lang="en-US" sz="1200" dirty="0" err="1">
                <a:latin typeface="Calibri" panose="020F0502020204030204" pitchFamily="34" charset="0"/>
                <a:cs typeface="Calibri" panose="020F0502020204030204" pitchFamily="34" charset="0"/>
              </a:rPr>
              <a:t>Nystroem</a:t>
            </a:r>
            <a:r>
              <a:rPr lang="en-US" sz="1200" dirty="0">
                <a:latin typeface="Calibri" panose="020F0502020204030204" pitchFamily="34" charset="0"/>
                <a:cs typeface="Calibri" panose="020F0502020204030204" pitchFamily="34" charset="0"/>
              </a:rPr>
              <a:t> Method for Kernel Approximation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6.7.2. Radial Basis Function Kernel</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6.7.3. Additive Chi Squared Kernel</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6.7.4. Skewed Chi Squared Kernel</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6.7.5. Polynomial Kernel Approximation via Tensor Sketch</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6.7.6. Mathematical Details</a:t>
            </a:r>
          </a:p>
          <a:p>
            <a:pPr marL="285750" indent="-285750">
              <a:buFont typeface="Arial" panose="020B0604020202020204" pitchFamily="34" charset="0"/>
              <a:buChar char="•"/>
            </a:pPr>
            <a:r>
              <a:rPr lang="en-US" sz="1200" b="1" dirty="0">
                <a:solidFill>
                  <a:srgbClr val="FF0000"/>
                </a:solidFill>
                <a:latin typeface="Calibri" panose="020F0502020204030204" pitchFamily="34" charset="0"/>
                <a:cs typeface="Calibri" panose="020F0502020204030204" pitchFamily="34" charset="0"/>
              </a:rPr>
              <a:t>6.8. Pairwise metrics, Affinities and Kernels</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6.8.1. Cosine similarity</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6.8.2. Linear kernel</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6.8.3. Polynomial kernel</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6.8.4. Sigmoid kernel</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6.8.5. RBF kernel</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6.8.6. Laplacian kernel</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6.8.7. Chi-squared kernel</a:t>
            </a:r>
          </a:p>
          <a:p>
            <a:pPr marL="285750" indent="-285750">
              <a:buFont typeface="Arial" panose="020B0604020202020204" pitchFamily="34" charset="0"/>
              <a:buChar char="•"/>
            </a:pPr>
            <a:r>
              <a:rPr lang="en-US" sz="1200" b="1" dirty="0">
                <a:solidFill>
                  <a:srgbClr val="FF0000"/>
                </a:solidFill>
                <a:latin typeface="Calibri" panose="020F0502020204030204" pitchFamily="34" charset="0"/>
                <a:cs typeface="Calibri" panose="020F0502020204030204" pitchFamily="34" charset="0"/>
              </a:rPr>
              <a:t>6.9. Transforming the prediction target (y)</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6.9.1. Label binarization</a:t>
            </a:r>
          </a:p>
          <a:p>
            <a:pPr marL="285750" indent="-285750">
              <a:buFont typeface="Arial" panose="020B0604020202020204" pitchFamily="34" charset="0"/>
              <a:buChar char="•"/>
            </a:pPr>
            <a:r>
              <a:rPr lang="en-US" sz="1200" dirty="0">
                <a:latin typeface="Calibri" panose="020F0502020204030204" pitchFamily="34" charset="0"/>
                <a:cs typeface="Calibri" panose="020F0502020204030204" pitchFamily="34" charset="0"/>
              </a:rPr>
              <a:t>6.9.2. Label encoding</a:t>
            </a:r>
          </a:p>
        </p:txBody>
      </p:sp>
    </p:spTree>
    <p:extLst>
      <p:ext uri="{BB962C8B-B14F-4D97-AF65-F5344CB8AC3E}">
        <p14:creationId xmlns:p14="http://schemas.microsoft.com/office/powerpoint/2010/main" val="5961683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F6A66F-AB4F-CC40-9E60-4111C5098DD0}"/>
              </a:ext>
            </a:extLst>
          </p:cNvPr>
          <p:cNvSpPr txBox="1"/>
          <p:nvPr/>
        </p:nvSpPr>
        <p:spPr>
          <a:xfrm>
            <a:off x="0" y="0"/>
            <a:ext cx="6605516" cy="523220"/>
          </a:xfrm>
          <a:prstGeom prst="rect">
            <a:avLst/>
          </a:prstGeom>
          <a:noFill/>
        </p:spPr>
        <p:txBody>
          <a:bodyPr wrap="square" rtlCol="0">
            <a:spAutoFit/>
          </a:bodyPr>
          <a:lstStyle/>
          <a:p>
            <a:r>
              <a:rPr lang="en-US" sz="2800" b="1"/>
              <a:t>PCA = Principal Component Analysis</a:t>
            </a:r>
          </a:p>
        </p:txBody>
      </p:sp>
      <p:pic>
        <p:nvPicPr>
          <p:cNvPr id="3" name="Picture 2">
            <a:extLst>
              <a:ext uri="{FF2B5EF4-FFF2-40B4-BE49-F238E27FC236}">
                <a16:creationId xmlns:a16="http://schemas.microsoft.com/office/drawing/2014/main" id="{BC2A0E0F-4BE3-D04E-B11E-1EBE2331EA1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59370" y="3243839"/>
            <a:ext cx="7851866" cy="3090940"/>
          </a:xfrm>
          <a:prstGeom prst="rect">
            <a:avLst/>
          </a:prstGeom>
        </p:spPr>
      </p:pic>
      <p:sp>
        <p:nvSpPr>
          <p:cNvPr id="4" name="TextBox 3">
            <a:extLst>
              <a:ext uri="{FF2B5EF4-FFF2-40B4-BE49-F238E27FC236}">
                <a16:creationId xmlns:a16="http://schemas.microsoft.com/office/drawing/2014/main" id="{C40684D1-E0F7-7C81-9A7B-FC199CBB430B}"/>
              </a:ext>
            </a:extLst>
          </p:cNvPr>
          <p:cNvSpPr txBox="1"/>
          <p:nvPr/>
        </p:nvSpPr>
        <p:spPr>
          <a:xfrm>
            <a:off x="8095770" y="5605719"/>
            <a:ext cx="3936860" cy="1015663"/>
          </a:xfrm>
          <a:prstGeom prst="rect">
            <a:avLst/>
          </a:prstGeom>
          <a:solidFill>
            <a:schemeClr val="accent4">
              <a:lumMod val="20000"/>
              <a:lumOff val="80000"/>
            </a:schemeClr>
          </a:solidFill>
          <a:ln w="12700">
            <a:solidFill>
              <a:srgbClr val="FF0000"/>
            </a:solidFill>
          </a:ln>
        </p:spPr>
        <p:txBody>
          <a:bodyPr wrap="square" rtlCol="0">
            <a:spAutoFit/>
          </a:bodyPr>
          <a:lstStyle/>
          <a:p>
            <a:r>
              <a:rPr lang="en-US" sz="1200">
                <a:solidFill>
                  <a:srgbClr val="00B0F0"/>
                </a:solidFill>
                <a:latin typeface="Menlo" panose="020B0609030804020204" pitchFamily="49" charset="0"/>
                <a:ea typeface="Menlo" panose="020B0609030804020204" pitchFamily="49" charset="0"/>
                <a:cs typeface="Menlo" panose="020B0609030804020204" pitchFamily="49" charset="0"/>
              </a:rPr>
              <a:t>from sklearn import decomposition</a:t>
            </a:r>
          </a:p>
          <a:p>
            <a:r>
              <a:rPr lang="en-US" sz="1200">
                <a:solidFill>
                  <a:srgbClr val="00B0F0"/>
                </a:solidFill>
                <a:latin typeface="Menlo" panose="020B0609030804020204" pitchFamily="49" charset="0"/>
                <a:ea typeface="Menlo" panose="020B0609030804020204" pitchFamily="49" charset="0"/>
                <a:cs typeface="Menlo" panose="020B0609030804020204" pitchFamily="49" charset="0"/>
              </a:rPr>
              <a:t># ...</a:t>
            </a:r>
          </a:p>
          <a:p>
            <a:r>
              <a:rPr lang="en-US" sz="1200">
                <a:solidFill>
                  <a:srgbClr val="00B0F0"/>
                </a:solidFill>
                <a:latin typeface="Menlo" panose="020B0609030804020204" pitchFamily="49" charset="0"/>
                <a:ea typeface="Menlo" panose="020B0609030804020204" pitchFamily="49" charset="0"/>
                <a:cs typeface="Menlo" panose="020B0609030804020204" pitchFamily="49" charset="0"/>
              </a:rPr>
              <a:t>pca = decomposition.PCA(n_components=3)</a:t>
            </a:r>
          </a:p>
          <a:p>
            <a:r>
              <a:rPr lang="en-US" sz="1200">
                <a:solidFill>
                  <a:srgbClr val="00B0F0"/>
                </a:solidFill>
                <a:latin typeface="Menlo" panose="020B0609030804020204" pitchFamily="49" charset="0"/>
                <a:ea typeface="Menlo" panose="020B0609030804020204" pitchFamily="49" charset="0"/>
                <a:cs typeface="Menlo" panose="020B0609030804020204" pitchFamily="49" charset="0"/>
              </a:rPr>
              <a:t>pca.fit(X)</a:t>
            </a:r>
          </a:p>
          <a:p>
            <a:r>
              <a:rPr lang="en-US" sz="1200">
                <a:solidFill>
                  <a:srgbClr val="00B0F0"/>
                </a:solidFill>
                <a:latin typeface="Menlo" panose="020B0609030804020204" pitchFamily="49" charset="0"/>
                <a:ea typeface="Menlo" panose="020B0609030804020204" pitchFamily="49" charset="0"/>
                <a:cs typeface="Menlo" panose="020B0609030804020204" pitchFamily="49" charset="0"/>
              </a:rPr>
              <a:t>X = pca.transform(X)</a:t>
            </a:r>
          </a:p>
        </p:txBody>
      </p:sp>
      <p:sp>
        <p:nvSpPr>
          <p:cNvPr id="5" name="TextBox 4">
            <a:extLst>
              <a:ext uri="{FF2B5EF4-FFF2-40B4-BE49-F238E27FC236}">
                <a16:creationId xmlns:a16="http://schemas.microsoft.com/office/drawing/2014/main" id="{D6A77008-20CC-33B3-6AEE-9BD2CABDE24F}"/>
              </a:ext>
            </a:extLst>
          </p:cNvPr>
          <p:cNvSpPr txBox="1"/>
          <p:nvPr/>
        </p:nvSpPr>
        <p:spPr>
          <a:xfrm>
            <a:off x="173017" y="821205"/>
            <a:ext cx="7922753" cy="1384995"/>
          </a:xfrm>
          <a:prstGeom prst="rect">
            <a:avLst/>
          </a:prstGeom>
          <a:solidFill>
            <a:schemeClr val="accent4">
              <a:lumMod val="20000"/>
              <a:lumOff val="80000"/>
            </a:schemeClr>
          </a:solidFill>
          <a:ln>
            <a:solidFill>
              <a:srgbClr val="FF0000"/>
            </a:solidFill>
          </a:ln>
        </p:spPr>
        <p:txBody>
          <a:bodyPr wrap="square" rtlCol="0">
            <a:spAutoFit/>
          </a:bodyPr>
          <a:lstStyle/>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PCA was developed by Karl Pearson (in 1901)</a:t>
            </a: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Creates linear combinations of the original features. The new features are orthogonal, (uncorrelated). </a:t>
            </a: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Furthermore, they are ranked in order of their "explained variance." The first principal component (PC1) explains the most variance in your dataset, PC2 explains the second-most variance, and so on.</a:t>
            </a:r>
          </a:p>
          <a:p>
            <a:pPr marL="285750" indent="-285750">
              <a:buFont typeface="Arial" panose="020B0604020202020204" pitchFamily="34" charset="0"/>
              <a:buChar char="•"/>
            </a:pPr>
            <a:r>
              <a:rPr lang="en-US">
                <a:latin typeface="Calibri" panose="020F0502020204030204" pitchFamily="34" charset="0"/>
                <a:cs typeface="Calibri" panose="020F0502020204030204" pitchFamily="34" charset="0"/>
              </a:rPr>
              <a:t>These new features are then used in a machine learning model in place of the original features that were used to generate the principal components. </a:t>
            </a:r>
          </a:p>
        </p:txBody>
      </p:sp>
      <p:pic>
        <p:nvPicPr>
          <p:cNvPr id="6" name="Google Shape;283;p35" descr="A person in a suit&#10;&#10;Description automatically generated with medium confidence">
            <a:extLst>
              <a:ext uri="{FF2B5EF4-FFF2-40B4-BE49-F238E27FC236}">
                <a16:creationId xmlns:a16="http://schemas.microsoft.com/office/drawing/2014/main" id="{B29DD09D-C251-9F53-AC70-DC171E44EFC9}"/>
              </a:ext>
            </a:extLst>
          </p:cNvPr>
          <p:cNvPicPr preferRelativeResize="0"/>
          <p:nvPr/>
        </p:nvPicPr>
        <p:blipFill rotWithShape="1">
          <a:blip r:embed="rId3" cstate="email">
            <a:extLst>
              <a:ext uri="{28A0092B-C50C-407E-A947-70E740481C1C}">
                <a14:useLocalDpi xmlns:a14="http://schemas.microsoft.com/office/drawing/2010/main"/>
              </a:ext>
            </a:extLst>
          </a:blip>
          <a:srcRect r="-1"/>
          <a:stretch/>
        </p:blipFill>
        <p:spPr>
          <a:xfrm>
            <a:off x="8751253" y="183676"/>
            <a:ext cx="3267730" cy="3090940"/>
          </a:xfrm>
          <a:prstGeom prst="rect">
            <a:avLst/>
          </a:prstGeom>
          <a:noFill/>
        </p:spPr>
      </p:pic>
      <p:sp>
        <p:nvSpPr>
          <p:cNvPr id="7" name="TextBox 6">
            <a:extLst>
              <a:ext uri="{FF2B5EF4-FFF2-40B4-BE49-F238E27FC236}">
                <a16:creationId xmlns:a16="http://schemas.microsoft.com/office/drawing/2014/main" id="{FC80807E-7D25-24A6-834B-844D3DE82817}"/>
              </a:ext>
            </a:extLst>
          </p:cNvPr>
          <p:cNvSpPr txBox="1"/>
          <p:nvPr/>
        </p:nvSpPr>
        <p:spPr>
          <a:xfrm>
            <a:off x="9341064" y="3274616"/>
            <a:ext cx="2088107" cy="369332"/>
          </a:xfrm>
          <a:prstGeom prst="rect">
            <a:avLst/>
          </a:prstGeom>
          <a:noFill/>
        </p:spPr>
        <p:txBody>
          <a:bodyPr wrap="square" rtlCol="0">
            <a:spAutoFit/>
          </a:bodyPr>
          <a:lstStyle/>
          <a:p>
            <a:pPr algn="ctr"/>
            <a:r>
              <a:rPr lang="en-US" sz="1800" b="1">
                <a:latin typeface="Calibri" panose="020F0502020204030204" pitchFamily="34" charset="0"/>
                <a:cs typeface="Calibri" panose="020F0502020204030204" pitchFamily="34" charset="0"/>
              </a:rPr>
              <a:t>Karl Pearson</a:t>
            </a:r>
            <a:endParaRPr lang="en-US" sz="1800" b="1"/>
          </a:p>
        </p:txBody>
      </p:sp>
    </p:spTree>
    <p:extLst>
      <p:ext uri="{BB962C8B-B14F-4D97-AF65-F5344CB8AC3E}">
        <p14:creationId xmlns:p14="http://schemas.microsoft.com/office/powerpoint/2010/main" val="2498863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p:nvPr/>
        </p:nvSpPr>
        <p:spPr>
          <a:xfrm>
            <a:off x="13281" y="31495"/>
            <a:ext cx="6399891" cy="154641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dk1"/>
                </a:solidFill>
              </a:rPr>
              <a:t>OK, so what is Machine Learning?</a:t>
            </a:r>
            <a:endParaRPr sz="2400" dirty="0">
              <a:solidFill>
                <a:schemeClr val="dk1"/>
              </a:solidFill>
            </a:endParaRPr>
          </a:p>
          <a:p>
            <a:pPr marL="0" lvl="0" indent="0" algn="l" rtl="0">
              <a:spcBef>
                <a:spcPts val="0"/>
              </a:spcBef>
              <a:spcAft>
                <a:spcPts val="0"/>
              </a:spcAft>
              <a:buNone/>
            </a:pPr>
            <a:r>
              <a:rPr lang="en-US" sz="1400" dirty="0"/>
              <a:t> - A computer program </a:t>
            </a:r>
          </a:p>
          <a:p>
            <a:pPr marL="0" lvl="0" indent="0" algn="l" rtl="0">
              <a:spcBef>
                <a:spcPts val="0"/>
              </a:spcBef>
              <a:spcAft>
                <a:spcPts val="0"/>
              </a:spcAft>
              <a:buNone/>
            </a:pPr>
            <a:r>
              <a:rPr lang="en-US" sz="1400" dirty="0"/>
              <a:t> - used to describe data in a compressed way </a:t>
            </a:r>
          </a:p>
          <a:p>
            <a:pPr marL="0" lvl="0" indent="0" algn="l" rtl="0">
              <a:spcBef>
                <a:spcPts val="0"/>
              </a:spcBef>
              <a:spcAft>
                <a:spcPts val="0"/>
              </a:spcAft>
              <a:buNone/>
            </a:pPr>
            <a:r>
              <a:rPr lang="en-US" sz="1400" dirty="0"/>
              <a:t> - to make predictions and take actions </a:t>
            </a:r>
          </a:p>
          <a:p>
            <a:pPr marL="0" lvl="0" indent="0" algn="l" rtl="0">
              <a:spcBef>
                <a:spcPts val="0"/>
              </a:spcBef>
              <a:spcAft>
                <a:spcPts val="0"/>
              </a:spcAft>
              <a:buNone/>
            </a:pPr>
            <a:r>
              <a:rPr lang="en-US" sz="1400" dirty="0"/>
              <a:t> - most common ML tasks - regression or classification</a:t>
            </a:r>
            <a:endParaRPr sz="1400" dirty="0"/>
          </a:p>
        </p:txBody>
      </p:sp>
      <p:pic>
        <p:nvPicPr>
          <p:cNvPr id="2" name="Picture 1">
            <a:extLst>
              <a:ext uri="{FF2B5EF4-FFF2-40B4-BE49-F238E27FC236}">
                <a16:creationId xmlns:a16="http://schemas.microsoft.com/office/drawing/2014/main" id="{8733300E-86BD-6641-B34D-2FA927653F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949" y="3020198"/>
            <a:ext cx="3618027" cy="2393928"/>
          </a:xfrm>
          <a:prstGeom prst="rect">
            <a:avLst/>
          </a:prstGeom>
        </p:spPr>
      </p:pic>
      <p:sp>
        <p:nvSpPr>
          <p:cNvPr id="3" name="TextBox 2">
            <a:extLst>
              <a:ext uri="{FF2B5EF4-FFF2-40B4-BE49-F238E27FC236}">
                <a16:creationId xmlns:a16="http://schemas.microsoft.com/office/drawing/2014/main" id="{98B74D8F-ED35-4B4B-8B8A-7B2A87010A1D}"/>
              </a:ext>
            </a:extLst>
          </p:cNvPr>
          <p:cNvSpPr txBox="1"/>
          <p:nvPr/>
        </p:nvSpPr>
        <p:spPr>
          <a:xfrm>
            <a:off x="227950" y="5642376"/>
            <a:ext cx="3618027" cy="954107"/>
          </a:xfrm>
          <a:prstGeom prst="rect">
            <a:avLst/>
          </a:prstGeom>
          <a:noFill/>
        </p:spPr>
        <p:txBody>
          <a:bodyPr wrap="square" rtlCol="0">
            <a:spAutoFit/>
          </a:bodyPr>
          <a:lstStyle/>
          <a:p>
            <a:r>
              <a:rPr lang="en-US" sz="1400" dirty="0">
                <a:solidFill>
                  <a:srgbClr val="00B0F0"/>
                </a:solidFill>
              </a:rPr>
              <a:t>Linear Regression  y = f(x) = ax + b</a:t>
            </a:r>
          </a:p>
          <a:p>
            <a:r>
              <a:rPr lang="en-US" sz="1400" dirty="0">
                <a:solidFill>
                  <a:srgbClr val="00B0F0"/>
                </a:solidFill>
              </a:rPr>
              <a:t>Model uses only </a:t>
            </a:r>
            <a:r>
              <a:rPr lang="en-US" sz="1400" b="1" u="sng" dirty="0">
                <a:solidFill>
                  <a:srgbClr val="00B0F0"/>
                </a:solidFill>
              </a:rPr>
              <a:t>two parameters</a:t>
            </a:r>
            <a:r>
              <a:rPr lang="en-US" sz="1400" dirty="0">
                <a:solidFill>
                  <a:srgbClr val="00B0F0"/>
                </a:solidFill>
              </a:rPr>
              <a:t>: </a:t>
            </a:r>
          </a:p>
          <a:p>
            <a:r>
              <a:rPr lang="en-US" sz="1400" dirty="0">
                <a:solidFill>
                  <a:srgbClr val="00B0F0"/>
                </a:solidFill>
              </a:rPr>
              <a:t>    a = slope, </a:t>
            </a:r>
          </a:p>
          <a:p>
            <a:r>
              <a:rPr lang="en-US" dirty="0">
                <a:solidFill>
                  <a:srgbClr val="00B0F0"/>
                </a:solidFill>
              </a:rPr>
              <a:t>    </a:t>
            </a:r>
            <a:r>
              <a:rPr lang="en-US" sz="1400" dirty="0">
                <a:solidFill>
                  <a:srgbClr val="00B0F0"/>
                </a:solidFill>
              </a:rPr>
              <a:t>b = intercept</a:t>
            </a:r>
          </a:p>
        </p:txBody>
      </p:sp>
      <p:sp>
        <p:nvSpPr>
          <p:cNvPr id="6" name="TextBox 5">
            <a:extLst>
              <a:ext uri="{FF2B5EF4-FFF2-40B4-BE49-F238E27FC236}">
                <a16:creationId xmlns:a16="http://schemas.microsoft.com/office/drawing/2014/main" id="{A4B41459-F67D-714C-A077-4654F5BF97E9}"/>
              </a:ext>
            </a:extLst>
          </p:cNvPr>
          <p:cNvSpPr txBox="1"/>
          <p:nvPr/>
        </p:nvSpPr>
        <p:spPr>
          <a:xfrm>
            <a:off x="4286986" y="3649864"/>
            <a:ext cx="3618027" cy="3108543"/>
          </a:xfrm>
          <a:prstGeom prst="rect">
            <a:avLst/>
          </a:prstGeom>
          <a:noFill/>
        </p:spPr>
        <p:txBody>
          <a:bodyPr wrap="square" rtlCol="0">
            <a:spAutoFit/>
          </a:bodyPr>
          <a:lstStyle/>
          <a:p>
            <a:r>
              <a:rPr lang="en-US" sz="1400" dirty="0">
                <a:solidFill>
                  <a:srgbClr val="00B050"/>
                </a:solidFill>
              </a:rPr>
              <a:t>Other standard ML models may have up to </a:t>
            </a:r>
            <a:r>
              <a:rPr lang="en-US" sz="1400" b="1" u="sng" dirty="0">
                <a:solidFill>
                  <a:srgbClr val="00B050"/>
                </a:solidFill>
              </a:rPr>
              <a:t>1-2 thousand parameters</a:t>
            </a:r>
            <a:r>
              <a:rPr lang="en-US" sz="1400" b="1" dirty="0">
                <a:solidFill>
                  <a:srgbClr val="00B050"/>
                </a:solidFill>
              </a:rPr>
              <a:t>.</a:t>
            </a:r>
          </a:p>
          <a:p>
            <a:endParaRPr lang="en-US" dirty="0">
              <a:solidFill>
                <a:srgbClr val="00B050"/>
              </a:solidFill>
            </a:endParaRPr>
          </a:p>
          <a:p>
            <a:r>
              <a:rPr lang="en-US" dirty="0">
                <a:solidFill>
                  <a:srgbClr val="00B050"/>
                </a:solidFill>
              </a:rPr>
              <a:t>Regression &amp; Classification</a:t>
            </a:r>
          </a:p>
          <a:p>
            <a:endParaRPr lang="en-US" dirty="0">
              <a:solidFill>
                <a:srgbClr val="00B050"/>
              </a:solidFill>
            </a:endParaRPr>
          </a:p>
          <a:p>
            <a:r>
              <a:rPr lang="en-US" dirty="0">
                <a:solidFill>
                  <a:srgbClr val="00B050"/>
                </a:solidFill>
              </a:rPr>
              <a:t>Classification - Logistic Regression</a:t>
            </a:r>
          </a:p>
          <a:p>
            <a:endParaRPr lang="en-US" dirty="0">
              <a:solidFill>
                <a:srgbClr val="00B050"/>
              </a:solidFill>
            </a:endParaRPr>
          </a:p>
          <a:p>
            <a:r>
              <a:rPr lang="en-US" dirty="0">
                <a:solidFill>
                  <a:srgbClr val="00B050"/>
                </a:solidFill>
              </a:rPr>
              <a:t>Decision trees (Random Forest, </a:t>
            </a:r>
            <a:r>
              <a:rPr lang="en-US" dirty="0" err="1">
                <a:solidFill>
                  <a:srgbClr val="00B050"/>
                </a:solidFill>
              </a:rPr>
              <a:t>XGBoost</a:t>
            </a:r>
            <a:r>
              <a:rPr lang="en-US" dirty="0">
                <a:solidFill>
                  <a:srgbClr val="00B050"/>
                </a:solidFill>
              </a:rPr>
              <a:t>)</a:t>
            </a:r>
          </a:p>
          <a:p>
            <a:r>
              <a:rPr lang="en-US" dirty="0">
                <a:solidFill>
                  <a:srgbClr val="00B050"/>
                </a:solidFill>
              </a:rPr>
              <a:t>Clustering (K-Means, ...)</a:t>
            </a:r>
          </a:p>
          <a:p>
            <a:r>
              <a:rPr lang="en-US" dirty="0">
                <a:solidFill>
                  <a:srgbClr val="00B050"/>
                </a:solidFill>
              </a:rPr>
              <a:t>KNN (K-Nearest Neighbours)</a:t>
            </a:r>
          </a:p>
          <a:p>
            <a:r>
              <a:rPr lang="en-US" dirty="0">
                <a:solidFill>
                  <a:srgbClr val="00B050"/>
                </a:solidFill>
              </a:rPr>
              <a:t>SVM (Support Vector Machines), </a:t>
            </a:r>
          </a:p>
          <a:p>
            <a:r>
              <a:rPr lang="en-US" dirty="0">
                <a:solidFill>
                  <a:srgbClr val="00B050"/>
                </a:solidFill>
              </a:rPr>
              <a:t>PCA (Principal Component Analysis), </a:t>
            </a:r>
          </a:p>
          <a:p>
            <a:r>
              <a:rPr lang="en-US" dirty="0">
                <a:solidFill>
                  <a:srgbClr val="00B050"/>
                </a:solidFill>
              </a:rPr>
              <a:t>LDA (Linear Discriminant Analysis), </a:t>
            </a:r>
          </a:p>
          <a:p>
            <a:r>
              <a:rPr lang="en-US" dirty="0">
                <a:solidFill>
                  <a:srgbClr val="00B050"/>
                </a:solidFill>
              </a:rPr>
              <a:t>etc.</a:t>
            </a:r>
          </a:p>
        </p:txBody>
      </p:sp>
      <p:pic>
        <p:nvPicPr>
          <p:cNvPr id="5" name="Picture 4">
            <a:extLst>
              <a:ext uri="{FF2B5EF4-FFF2-40B4-BE49-F238E27FC236}">
                <a16:creationId xmlns:a16="http://schemas.microsoft.com/office/drawing/2014/main" id="{7D478114-40F8-F04C-9B68-98487240FF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521455" y="457559"/>
            <a:ext cx="3158404" cy="1850627"/>
          </a:xfrm>
          <a:prstGeom prst="rect">
            <a:avLst/>
          </a:prstGeom>
        </p:spPr>
      </p:pic>
      <p:sp>
        <p:nvSpPr>
          <p:cNvPr id="8" name="TextBox 7">
            <a:extLst>
              <a:ext uri="{FF2B5EF4-FFF2-40B4-BE49-F238E27FC236}">
                <a16:creationId xmlns:a16="http://schemas.microsoft.com/office/drawing/2014/main" id="{2AA889A1-AEF1-6942-9A53-C9F8FAD2D5D8}"/>
              </a:ext>
            </a:extLst>
          </p:cNvPr>
          <p:cNvSpPr txBox="1"/>
          <p:nvPr/>
        </p:nvSpPr>
        <p:spPr>
          <a:xfrm>
            <a:off x="8009315" y="3828563"/>
            <a:ext cx="4182684" cy="2677656"/>
          </a:xfrm>
          <a:prstGeom prst="rect">
            <a:avLst/>
          </a:prstGeom>
          <a:noFill/>
        </p:spPr>
        <p:txBody>
          <a:bodyPr wrap="square" rtlCol="0">
            <a:spAutoFit/>
          </a:bodyPr>
          <a:lstStyle/>
          <a:p>
            <a:r>
              <a:rPr lang="en-US" dirty="0">
                <a:solidFill>
                  <a:srgbClr val="FF0000"/>
                </a:solidFill>
              </a:rPr>
              <a:t>Typical example - classification – dog or cat. </a:t>
            </a:r>
            <a:br>
              <a:rPr lang="en-US" dirty="0">
                <a:solidFill>
                  <a:srgbClr val="FF0000"/>
                </a:solidFill>
              </a:rPr>
            </a:br>
            <a:r>
              <a:rPr lang="en-US" dirty="0">
                <a:solidFill>
                  <a:srgbClr val="FF0000"/>
                </a:solidFill>
              </a:rPr>
              <a:t>CNN model (Convolutional Neural Network)</a:t>
            </a:r>
          </a:p>
          <a:p>
            <a:r>
              <a:rPr lang="en-US" dirty="0">
                <a:solidFill>
                  <a:srgbClr val="FF0000"/>
                </a:solidFill>
              </a:rPr>
              <a:t>may have millions of parameters. </a:t>
            </a:r>
          </a:p>
          <a:p>
            <a:r>
              <a:rPr lang="en-US" dirty="0">
                <a:solidFill>
                  <a:srgbClr val="FF0000"/>
                </a:solidFill>
              </a:rPr>
              <a:t>Deep learning text (</a:t>
            </a:r>
            <a:r>
              <a:rPr lang="en-US" sz="1400" dirty="0">
                <a:solidFill>
                  <a:srgbClr val="FF0000"/>
                </a:solidFill>
              </a:rPr>
              <a:t>NLP) models may have up to </a:t>
            </a:r>
            <a:r>
              <a:rPr lang="en-US" sz="1400" b="1" u="sng" dirty="0">
                <a:solidFill>
                  <a:srgbClr val="FF0000"/>
                </a:solidFill>
              </a:rPr>
              <a:t>175 </a:t>
            </a:r>
            <a:r>
              <a:rPr lang="en-US" sz="1400" b="1" u="sng" dirty="0" err="1">
                <a:solidFill>
                  <a:srgbClr val="FF0000"/>
                </a:solidFill>
              </a:rPr>
              <a:t>Bln</a:t>
            </a:r>
            <a:r>
              <a:rPr lang="en-US" sz="1400" b="1" u="sng" dirty="0">
                <a:solidFill>
                  <a:srgbClr val="FF0000"/>
                </a:solidFill>
              </a:rPr>
              <a:t> parameters</a:t>
            </a:r>
            <a:r>
              <a:rPr lang="en-US" sz="1400" dirty="0">
                <a:solidFill>
                  <a:srgbClr val="FF0000"/>
                </a:solidFill>
              </a:rPr>
              <a:t>.</a:t>
            </a:r>
          </a:p>
          <a:p>
            <a:endParaRPr lang="en-US" sz="1400" dirty="0">
              <a:solidFill>
                <a:srgbClr val="FF0000"/>
              </a:solidFill>
            </a:endParaRPr>
          </a:p>
          <a:p>
            <a:r>
              <a:rPr lang="en-US" dirty="0">
                <a:solidFill>
                  <a:srgbClr val="FF0000"/>
                </a:solidFill>
              </a:rPr>
              <a:t>Some applications:</a:t>
            </a:r>
          </a:p>
          <a:p>
            <a:r>
              <a:rPr lang="en-US" sz="1400" dirty="0">
                <a:solidFill>
                  <a:srgbClr val="FF0000"/>
                </a:solidFill>
              </a:rPr>
              <a:t>Recognizing images, music, speech</a:t>
            </a:r>
          </a:p>
          <a:p>
            <a:r>
              <a:rPr lang="en-US" sz="1400" dirty="0">
                <a:solidFill>
                  <a:srgbClr val="FF0000"/>
                </a:solidFill>
              </a:rPr>
              <a:t>NLP = Natural Language Processing</a:t>
            </a:r>
          </a:p>
          <a:p>
            <a:r>
              <a:rPr lang="en-US" sz="1400" dirty="0">
                <a:solidFill>
                  <a:srgbClr val="FF0000"/>
                </a:solidFill>
              </a:rPr>
              <a:t>Machine Translation</a:t>
            </a:r>
          </a:p>
          <a:p>
            <a:r>
              <a:rPr lang="en-US" sz="1400" dirty="0">
                <a:solidFill>
                  <a:srgbClr val="FF0000"/>
                </a:solidFill>
              </a:rPr>
              <a:t>supervised, unsupervised, reinforcement learning</a:t>
            </a:r>
          </a:p>
          <a:p>
            <a:r>
              <a:rPr lang="en-US" sz="1400" dirty="0">
                <a:solidFill>
                  <a:srgbClr val="FF0000"/>
                </a:solidFill>
              </a:rPr>
              <a:t>Generative Models (GANs)</a:t>
            </a:r>
          </a:p>
        </p:txBody>
      </p:sp>
      <p:pic>
        <p:nvPicPr>
          <p:cNvPr id="7" name="Picture 6">
            <a:extLst>
              <a:ext uri="{FF2B5EF4-FFF2-40B4-BE49-F238E27FC236}">
                <a16:creationId xmlns:a16="http://schemas.microsoft.com/office/drawing/2014/main" id="{3443B7A9-772A-DB47-B443-D44576EB17FD}"/>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425304" y="1861445"/>
            <a:ext cx="3114748" cy="1611443"/>
          </a:xfrm>
          <a:prstGeom prst="rect">
            <a:avLst/>
          </a:prstGeom>
        </p:spPr>
      </p:pic>
      <p:sp>
        <p:nvSpPr>
          <p:cNvPr id="4" name="TextBox 3">
            <a:extLst>
              <a:ext uri="{FF2B5EF4-FFF2-40B4-BE49-F238E27FC236}">
                <a16:creationId xmlns:a16="http://schemas.microsoft.com/office/drawing/2014/main" id="{2AB04EB8-C313-CE45-BA69-FC4ABEEC0B1D}"/>
              </a:ext>
            </a:extLst>
          </p:cNvPr>
          <p:cNvSpPr txBox="1"/>
          <p:nvPr/>
        </p:nvSpPr>
        <p:spPr>
          <a:xfrm>
            <a:off x="106926" y="2562358"/>
            <a:ext cx="2528698" cy="307777"/>
          </a:xfrm>
          <a:prstGeom prst="rect">
            <a:avLst/>
          </a:prstGeom>
          <a:noFill/>
        </p:spPr>
        <p:txBody>
          <a:bodyPr wrap="square" rtlCol="0">
            <a:spAutoFit/>
          </a:bodyPr>
          <a:lstStyle/>
          <a:p>
            <a:r>
              <a:rPr lang="en-US" sz="1400" b="1" dirty="0">
                <a:solidFill>
                  <a:srgbClr val="00B0F0"/>
                </a:solidFill>
              </a:rPr>
              <a:t>Simple Analytics</a:t>
            </a:r>
          </a:p>
        </p:txBody>
      </p:sp>
      <p:sp>
        <p:nvSpPr>
          <p:cNvPr id="10" name="TextBox 9">
            <a:extLst>
              <a:ext uri="{FF2B5EF4-FFF2-40B4-BE49-F238E27FC236}">
                <a16:creationId xmlns:a16="http://schemas.microsoft.com/office/drawing/2014/main" id="{CCBBA14C-6758-A740-AEB2-6651F6045A6C}"/>
              </a:ext>
            </a:extLst>
          </p:cNvPr>
          <p:cNvSpPr txBox="1"/>
          <p:nvPr/>
        </p:nvSpPr>
        <p:spPr>
          <a:xfrm>
            <a:off x="4602992" y="1598303"/>
            <a:ext cx="2528698" cy="307777"/>
          </a:xfrm>
          <a:prstGeom prst="rect">
            <a:avLst/>
          </a:prstGeom>
          <a:noFill/>
        </p:spPr>
        <p:txBody>
          <a:bodyPr wrap="square" rtlCol="0">
            <a:spAutoFit/>
          </a:bodyPr>
          <a:lstStyle/>
          <a:p>
            <a:r>
              <a:rPr lang="en-US" sz="1400" b="1" dirty="0">
                <a:solidFill>
                  <a:srgbClr val="00B050"/>
                </a:solidFill>
              </a:rPr>
              <a:t>Standard ML</a:t>
            </a:r>
          </a:p>
        </p:txBody>
      </p:sp>
      <p:sp>
        <p:nvSpPr>
          <p:cNvPr id="11" name="TextBox 10">
            <a:extLst>
              <a:ext uri="{FF2B5EF4-FFF2-40B4-BE49-F238E27FC236}">
                <a16:creationId xmlns:a16="http://schemas.microsoft.com/office/drawing/2014/main" id="{832359BA-F6AF-F84B-8391-3E56516F74C5}"/>
              </a:ext>
            </a:extLst>
          </p:cNvPr>
          <p:cNvSpPr txBox="1"/>
          <p:nvPr/>
        </p:nvSpPr>
        <p:spPr>
          <a:xfrm>
            <a:off x="8521456" y="51174"/>
            <a:ext cx="3158403" cy="307777"/>
          </a:xfrm>
          <a:prstGeom prst="rect">
            <a:avLst/>
          </a:prstGeom>
          <a:noFill/>
        </p:spPr>
        <p:txBody>
          <a:bodyPr wrap="square" rtlCol="0">
            <a:spAutoFit/>
          </a:bodyPr>
          <a:lstStyle/>
          <a:p>
            <a:r>
              <a:rPr lang="en-US" sz="1400" b="1" dirty="0">
                <a:solidFill>
                  <a:srgbClr val="FF0000"/>
                </a:solidFill>
              </a:rPr>
              <a:t>Neural Networks (Deep Learning)</a:t>
            </a:r>
          </a:p>
        </p:txBody>
      </p:sp>
      <p:pic>
        <p:nvPicPr>
          <p:cNvPr id="9" name="Picture 8">
            <a:extLst>
              <a:ext uri="{FF2B5EF4-FFF2-40B4-BE49-F238E27FC236}">
                <a16:creationId xmlns:a16="http://schemas.microsoft.com/office/drawing/2014/main" id="{E2C8459E-5A4D-4E43-B67F-68781A4DF8A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77040" y="2282151"/>
            <a:ext cx="3647234" cy="1367713"/>
          </a:xfrm>
          <a:prstGeom prst="rect">
            <a:avLst/>
          </a:prstGeom>
        </p:spPr>
      </p:pic>
    </p:spTree>
    <p:extLst>
      <p:ext uri="{BB962C8B-B14F-4D97-AF65-F5344CB8AC3E}">
        <p14:creationId xmlns:p14="http://schemas.microsoft.com/office/powerpoint/2010/main" val="5104026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4352081" y="843340"/>
            <a:ext cx="7839919"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The original SVM algorithm was invented by Vladimir N. Vapnik and Alexey Ya. Chervonenkis in 1963. In 1992, Bernhard E. Boser, Isabelle M. Guyon and Vladimir N. Vapnik suggested a way to create nonlinear classifiers by applying the kernel trick to maximum-margin hyperplanes.</a:t>
            </a:r>
            <a:endParaRPr/>
          </a:p>
        </p:txBody>
      </p:sp>
      <p:pic>
        <p:nvPicPr>
          <p:cNvPr id="89" name="Google Shape;89;p13"/>
          <p:cNvPicPr preferRelativeResize="0"/>
          <p:nvPr/>
        </p:nvPicPr>
        <p:blipFill rotWithShape="1">
          <a:blip r:embed="rId3">
            <a:alphaModFix/>
          </a:blip>
          <a:srcRect/>
          <a:stretch/>
        </p:blipFill>
        <p:spPr>
          <a:xfrm>
            <a:off x="0" y="0"/>
            <a:ext cx="2413000" cy="2413000"/>
          </a:xfrm>
          <a:prstGeom prst="rect">
            <a:avLst/>
          </a:prstGeom>
          <a:noFill/>
          <a:ln>
            <a:noFill/>
          </a:ln>
        </p:spPr>
      </p:pic>
      <p:sp>
        <p:nvSpPr>
          <p:cNvPr id="90" name="Google Shape;90;p13"/>
          <p:cNvSpPr txBox="1"/>
          <p:nvPr/>
        </p:nvSpPr>
        <p:spPr>
          <a:xfrm>
            <a:off x="0" y="2413000"/>
            <a:ext cx="222233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Vladimir N. Vapnik</a:t>
            </a:r>
            <a:endParaRPr sz="1800">
              <a:solidFill>
                <a:schemeClr val="dk1"/>
              </a:solidFill>
              <a:latin typeface="Calibri"/>
              <a:ea typeface="Calibri"/>
              <a:cs typeface="Calibri"/>
              <a:sym typeface="Calibri"/>
            </a:endParaRPr>
          </a:p>
        </p:txBody>
      </p:sp>
      <p:sp>
        <p:nvSpPr>
          <p:cNvPr id="91" name="Google Shape;91;p13"/>
          <p:cNvSpPr txBox="1"/>
          <p:nvPr/>
        </p:nvSpPr>
        <p:spPr>
          <a:xfrm>
            <a:off x="2248816" y="2413000"/>
            <a:ext cx="240753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Alexey Chervonenkis</a:t>
            </a:r>
            <a:endParaRPr sz="1800">
              <a:solidFill>
                <a:schemeClr val="dk1"/>
              </a:solidFill>
              <a:latin typeface="Calibri"/>
              <a:ea typeface="Calibri"/>
              <a:cs typeface="Calibri"/>
              <a:sym typeface="Calibri"/>
            </a:endParaRPr>
          </a:p>
        </p:txBody>
      </p:sp>
      <p:pic>
        <p:nvPicPr>
          <p:cNvPr id="92" name="Google Shape;92;p13"/>
          <p:cNvPicPr preferRelativeResize="0"/>
          <p:nvPr/>
        </p:nvPicPr>
        <p:blipFill rotWithShape="1">
          <a:blip r:embed="rId4">
            <a:alphaModFix/>
          </a:blip>
          <a:srcRect/>
          <a:stretch/>
        </p:blipFill>
        <p:spPr>
          <a:xfrm>
            <a:off x="-1" y="2898117"/>
            <a:ext cx="1765455" cy="2655245"/>
          </a:xfrm>
          <a:prstGeom prst="rect">
            <a:avLst/>
          </a:prstGeom>
          <a:noFill/>
          <a:ln>
            <a:noFill/>
          </a:ln>
        </p:spPr>
      </p:pic>
      <p:sp>
        <p:nvSpPr>
          <p:cNvPr id="93" name="Google Shape;93;p13"/>
          <p:cNvSpPr txBox="1"/>
          <p:nvPr/>
        </p:nvSpPr>
        <p:spPr>
          <a:xfrm>
            <a:off x="0" y="5574290"/>
            <a:ext cx="195612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Bernhard E. Boser</a:t>
            </a:r>
            <a:endParaRPr sz="1800">
              <a:solidFill>
                <a:schemeClr val="dk1"/>
              </a:solidFill>
              <a:latin typeface="Calibri"/>
              <a:ea typeface="Calibri"/>
              <a:cs typeface="Calibri"/>
              <a:sym typeface="Calibri"/>
            </a:endParaRPr>
          </a:p>
        </p:txBody>
      </p:sp>
      <p:sp>
        <p:nvSpPr>
          <p:cNvPr id="94" name="Google Shape;94;p13"/>
          <p:cNvSpPr txBox="1"/>
          <p:nvPr/>
        </p:nvSpPr>
        <p:spPr>
          <a:xfrm>
            <a:off x="2014844" y="4998602"/>
            <a:ext cx="215913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Isabelle M. Guyon</a:t>
            </a:r>
            <a:endParaRPr sz="1800">
              <a:solidFill>
                <a:schemeClr val="dk1"/>
              </a:solidFill>
              <a:latin typeface="Calibri"/>
              <a:ea typeface="Calibri"/>
              <a:cs typeface="Calibri"/>
              <a:sym typeface="Calibri"/>
            </a:endParaRPr>
          </a:p>
        </p:txBody>
      </p:sp>
      <p:sp>
        <p:nvSpPr>
          <p:cNvPr id="95" name="Google Shape;95;p13"/>
          <p:cNvSpPr txBox="1"/>
          <p:nvPr/>
        </p:nvSpPr>
        <p:spPr>
          <a:xfrm>
            <a:off x="5393803" y="231494"/>
            <a:ext cx="6423949"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Support Vector Machine (SVM)</a:t>
            </a:r>
            <a:endParaRPr sz="3200" b="1">
              <a:solidFill>
                <a:schemeClr val="dk1"/>
              </a:solidFill>
              <a:latin typeface="Calibri"/>
              <a:ea typeface="Calibri"/>
              <a:cs typeface="Calibri"/>
              <a:sym typeface="Calibri"/>
            </a:endParaRPr>
          </a:p>
        </p:txBody>
      </p:sp>
      <p:pic>
        <p:nvPicPr>
          <p:cNvPr id="96" name="Google Shape;96;p13"/>
          <p:cNvPicPr preferRelativeResize="0"/>
          <p:nvPr/>
        </p:nvPicPr>
        <p:blipFill rotWithShape="1">
          <a:blip r:embed="rId5">
            <a:alphaModFix/>
          </a:blip>
          <a:srcRect/>
          <a:stretch/>
        </p:blipFill>
        <p:spPr>
          <a:xfrm>
            <a:off x="9537539" y="3577705"/>
            <a:ext cx="2654461" cy="1199849"/>
          </a:xfrm>
          <a:prstGeom prst="rect">
            <a:avLst/>
          </a:prstGeom>
          <a:noFill/>
          <a:ln>
            <a:noFill/>
          </a:ln>
        </p:spPr>
      </p:pic>
      <p:pic>
        <p:nvPicPr>
          <p:cNvPr id="97" name="Google Shape;97;p13"/>
          <p:cNvPicPr preferRelativeResize="0"/>
          <p:nvPr/>
        </p:nvPicPr>
        <p:blipFill rotWithShape="1">
          <a:blip r:embed="rId6">
            <a:alphaModFix/>
          </a:blip>
          <a:srcRect/>
          <a:stretch/>
        </p:blipFill>
        <p:spPr>
          <a:xfrm>
            <a:off x="9410218" y="5183268"/>
            <a:ext cx="2781782" cy="1520708"/>
          </a:xfrm>
          <a:prstGeom prst="rect">
            <a:avLst/>
          </a:prstGeom>
          <a:noFill/>
          <a:ln>
            <a:noFill/>
          </a:ln>
        </p:spPr>
      </p:pic>
      <p:sp>
        <p:nvSpPr>
          <p:cNvPr id="98" name="Google Shape;98;p13"/>
          <p:cNvSpPr txBox="1"/>
          <p:nvPr/>
        </p:nvSpPr>
        <p:spPr>
          <a:xfrm>
            <a:off x="4401945" y="2070740"/>
            <a:ext cx="5037596" cy="480131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 vanilla </a:t>
            </a:r>
            <a:r>
              <a:rPr lang="en-US" sz="1800" b="1">
                <a:solidFill>
                  <a:srgbClr val="FF0000"/>
                </a:solidFill>
                <a:latin typeface="Calibri"/>
                <a:ea typeface="Calibri"/>
                <a:cs typeface="Calibri"/>
                <a:sym typeface="Calibri"/>
              </a:rPr>
              <a:t>SVM</a:t>
            </a:r>
            <a:r>
              <a:rPr lang="en-US" sz="1800">
                <a:solidFill>
                  <a:schemeClr val="dk1"/>
                </a:solidFill>
                <a:latin typeface="Calibri"/>
                <a:ea typeface="Calibri"/>
                <a:cs typeface="Calibri"/>
                <a:sym typeface="Calibri"/>
              </a:rPr>
              <a:t> is a type of </a:t>
            </a:r>
            <a:r>
              <a:rPr lang="en-US" sz="1800" b="1">
                <a:solidFill>
                  <a:srgbClr val="FF0000"/>
                </a:solidFill>
                <a:latin typeface="Calibri"/>
                <a:ea typeface="Calibri"/>
                <a:cs typeface="Calibri"/>
                <a:sym typeface="Calibri"/>
              </a:rPr>
              <a:t>linear separator</a:t>
            </a:r>
            <a:r>
              <a:rPr lang="en-US" sz="1800">
                <a:solidFill>
                  <a:schemeClr val="dk1"/>
                </a:solidFill>
                <a:latin typeface="Calibri"/>
                <a:ea typeface="Calibri"/>
                <a:cs typeface="Calibri"/>
                <a:sym typeface="Calibri"/>
              </a:rPr>
              <a:t>. We draw a straight line through our data down the middle to separate it into two classes.</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If we can't draw a line through data, we can transform the data into a feature representation where the separation becomes possible. </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a:solidFill>
                  <a:srgbClr val="FF0000"/>
                </a:solidFill>
                <a:latin typeface="Calibri"/>
                <a:ea typeface="Calibri"/>
                <a:cs typeface="Calibri"/>
                <a:sym typeface="Calibri"/>
              </a:rPr>
              <a:t>“kernel trick” </a:t>
            </a:r>
            <a:r>
              <a:rPr lang="en-US" sz="1800">
                <a:solidFill>
                  <a:schemeClr val="dk1"/>
                </a:solidFill>
                <a:latin typeface="Calibri"/>
                <a:ea typeface="Calibri"/>
                <a:cs typeface="Calibri"/>
                <a:sym typeface="Calibri"/>
              </a:rPr>
              <a:t>– use “kernel functions”, which enable them to operate in a high-dimensional, implicit feature space without ever computing the coordinates of the data in that space, but rather by simply computing the inner products between the images of all pairs of data in the feature space. This operation is often computationally cheaper than the explicit computation of the coordinates. This approach is called the "kernel trick".</a:t>
            </a:r>
            <a:endParaRPr/>
          </a:p>
        </p:txBody>
      </p:sp>
      <p:pic>
        <p:nvPicPr>
          <p:cNvPr id="99" name="Google Shape;99;p13"/>
          <p:cNvPicPr preferRelativeResize="0"/>
          <p:nvPr/>
        </p:nvPicPr>
        <p:blipFill rotWithShape="1">
          <a:blip r:embed="rId7">
            <a:alphaModFix/>
          </a:blip>
          <a:srcRect/>
          <a:stretch/>
        </p:blipFill>
        <p:spPr>
          <a:xfrm>
            <a:off x="9718254" y="1884376"/>
            <a:ext cx="2421754" cy="1426580"/>
          </a:xfrm>
          <a:prstGeom prst="rect">
            <a:avLst/>
          </a:prstGeom>
          <a:noFill/>
          <a:ln>
            <a:noFill/>
          </a:ln>
        </p:spPr>
      </p:pic>
      <p:pic>
        <p:nvPicPr>
          <p:cNvPr id="100" name="Google Shape;100;p13"/>
          <p:cNvPicPr preferRelativeResize="0"/>
          <p:nvPr/>
        </p:nvPicPr>
        <p:blipFill rotWithShape="1">
          <a:blip r:embed="rId8">
            <a:alphaModFix/>
          </a:blip>
          <a:srcRect/>
          <a:stretch/>
        </p:blipFill>
        <p:spPr>
          <a:xfrm>
            <a:off x="2404800" y="-4831"/>
            <a:ext cx="1919022" cy="2302045"/>
          </a:xfrm>
          <a:prstGeom prst="rect">
            <a:avLst/>
          </a:prstGeom>
          <a:noFill/>
          <a:ln>
            <a:noFill/>
          </a:ln>
        </p:spPr>
      </p:pic>
      <p:pic>
        <p:nvPicPr>
          <p:cNvPr id="101" name="Google Shape;101;p13"/>
          <p:cNvPicPr preferRelativeResize="0"/>
          <p:nvPr/>
        </p:nvPicPr>
        <p:blipFill rotWithShape="1">
          <a:blip r:embed="rId9">
            <a:alphaModFix/>
          </a:blip>
          <a:srcRect/>
          <a:stretch/>
        </p:blipFill>
        <p:spPr>
          <a:xfrm>
            <a:off x="1987345" y="2898117"/>
            <a:ext cx="1991463" cy="2100485"/>
          </a:xfrm>
          <a:prstGeom prst="rect">
            <a:avLst/>
          </a:prstGeom>
          <a:noFill/>
          <a:ln>
            <a:noFill/>
          </a:ln>
        </p:spPr>
      </p:pic>
    </p:spTree>
    <p:extLst>
      <p:ext uri="{BB962C8B-B14F-4D97-AF65-F5344CB8AC3E}">
        <p14:creationId xmlns:p14="http://schemas.microsoft.com/office/powerpoint/2010/main" val="27529316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p:nvPr/>
        </p:nvSpPr>
        <p:spPr>
          <a:xfrm>
            <a:off x="208547" y="0"/>
            <a:ext cx="6833937" cy="243139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SVM Continued ...</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 nonlinear classification problem can be converted to a linear classification problem by mapping the input vectors from the input space to a </a:t>
            </a:r>
            <a:r>
              <a:rPr lang="en-US" sz="1800" b="1" dirty="0">
                <a:solidFill>
                  <a:srgbClr val="FF0000"/>
                </a:solidFill>
                <a:latin typeface="Calibri"/>
                <a:ea typeface="Calibri"/>
                <a:cs typeface="Calibri"/>
                <a:sym typeface="Calibri"/>
              </a:rPr>
              <a:t>higher dimensional feature space</a:t>
            </a:r>
            <a:r>
              <a:rPr lang="en-US" sz="1800" dirty="0">
                <a:solidFill>
                  <a:schemeClr val="dk1"/>
                </a:solidFill>
                <a:latin typeface="Calibri"/>
                <a:ea typeface="Calibri"/>
                <a:cs typeface="Calibri"/>
                <a:sym typeface="Calibri"/>
              </a:rPr>
              <a:t>.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 </a:t>
            </a:r>
            <a:r>
              <a:rPr lang="en-US" sz="1800" b="1" dirty="0">
                <a:solidFill>
                  <a:srgbClr val="FF0000"/>
                </a:solidFill>
                <a:latin typeface="Calibri"/>
                <a:ea typeface="Calibri"/>
                <a:cs typeface="Calibri"/>
                <a:sym typeface="Calibri"/>
              </a:rPr>
              <a:t>kernel</a:t>
            </a:r>
            <a:r>
              <a:rPr lang="en-US" sz="1800" dirty="0">
                <a:solidFill>
                  <a:srgbClr val="FF0000"/>
                </a:solidFill>
                <a:latin typeface="Calibri"/>
                <a:ea typeface="Calibri"/>
                <a:cs typeface="Calibri"/>
                <a:sym typeface="Calibri"/>
              </a:rPr>
              <a:t> </a:t>
            </a:r>
            <a:r>
              <a:rPr lang="en-US" sz="1800" dirty="0">
                <a:solidFill>
                  <a:schemeClr val="dk1"/>
                </a:solidFill>
                <a:latin typeface="Calibri"/>
                <a:ea typeface="Calibri"/>
                <a:cs typeface="Calibri"/>
                <a:sym typeface="Calibri"/>
              </a:rPr>
              <a:t>is a similarity function. It is a function that you, as the domain expert, provide to a machine learning algorithm. It takes two inputs and spits out how similar they are. You use kernels instead of dot-products of your vectors.</a:t>
            </a:r>
            <a:endParaRPr dirty="0"/>
          </a:p>
        </p:txBody>
      </p:sp>
      <p:pic>
        <p:nvPicPr>
          <p:cNvPr id="112" name="Google Shape;112;p1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042484" y="0"/>
            <a:ext cx="5029493" cy="2004595"/>
          </a:xfrm>
          <a:prstGeom prst="rect">
            <a:avLst/>
          </a:prstGeom>
          <a:noFill/>
          <a:ln>
            <a:noFill/>
          </a:ln>
        </p:spPr>
      </p:pic>
      <p:sp>
        <p:nvSpPr>
          <p:cNvPr id="113" name="Google Shape;113;p15"/>
          <p:cNvSpPr txBox="1"/>
          <p:nvPr/>
        </p:nvSpPr>
        <p:spPr>
          <a:xfrm>
            <a:off x="208547" y="2960600"/>
            <a:ext cx="11863430" cy="37856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dirty="0">
                <a:solidFill>
                  <a:schemeClr val="dk1"/>
                </a:solidFill>
                <a:latin typeface="Calibri"/>
                <a:ea typeface="Calibri"/>
                <a:cs typeface="Calibri"/>
                <a:sym typeface="Calibri"/>
              </a:rPr>
              <a:t>Many machine learning algorithms can be expressed entirely in terms of dot products.</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rgbClr val="FF0000"/>
                </a:solidFill>
                <a:latin typeface="Calibri"/>
                <a:ea typeface="Calibri"/>
                <a:cs typeface="Calibri"/>
                <a:sym typeface="Calibri"/>
              </a:rPr>
              <a:t>Mercer's theorem:  </a:t>
            </a:r>
            <a:r>
              <a:rPr lang="en-US" sz="1600" dirty="0">
                <a:solidFill>
                  <a:srgbClr val="0070C0"/>
                </a:solidFill>
                <a:latin typeface="Calibri"/>
                <a:ea typeface="Calibri"/>
                <a:cs typeface="Calibri"/>
                <a:sym typeface="Calibri"/>
              </a:rPr>
              <a:t>Under some conditions, every kernel function can be expressed as a dot product in a (possibly infinite dimensional) feature space.</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In many cases, computing the kernel is easy, but computing the feature vector corresponding to the kernel is really really hard. The feature vector for even simple kernels can blow up in size.</a:t>
            </a:r>
            <a:endParaRPr sz="1600"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For kernels like the RBF (Radial Basis Function) kernel ( k(</a:t>
            </a:r>
            <a:r>
              <a:rPr lang="en-US" sz="1600" dirty="0" err="1">
                <a:solidFill>
                  <a:schemeClr val="dk1"/>
                </a:solidFill>
                <a:latin typeface="Calibri"/>
                <a:ea typeface="Calibri"/>
                <a:cs typeface="Calibri"/>
                <a:sym typeface="Calibri"/>
              </a:rPr>
              <a:t>x,y</a:t>
            </a:r>
            <a:r>
              <a:rPr lang="en-US" sz="1600" dirty="0">
                <a:solidFill>
                  <a:schemeClr val="dk1"/>
                </a:solidFill>
                <a:latin typeface="Calibri"/>
                <a:ea typeface="Calibri"/>
                <a:cs typeface="Calibri"/>
                <a:sym typeface="Calibri"/>
              </a:rPr>
              <a:t>) = </a:t>
            </a:r>
            <a:r>
              <a:rPr lang="en-US" sz="1600" dirty="0" err="1">
                <a:solidFill>
                  <a:schemeClr val="dk1"/>
                </a:solidFill>
                <a:latin typeface="Calibri"/>
                <a:ea typeface="Calibri"/>
                <a:cs typeface="Calibri"/>
                <a:sym typeface="Calibri"/>
              </a:rPr>
              <a:t>exp</a:t>
            </a:r>
            <a:r>
              <a:rPr lang="en-US" sz="1600" dirty="0">
                <a:solidFill>
                  <a:schemeClr val="dk1"/>
                </a:solidFill>
                <a:latin typeface="Calibri"/>
                <a:ea typeface="Calibri"/>
                <a:cs typeface="Calibri"/>
                <a:sym typeface="Calibri"/>
              </a:rPr>
              <a:t>( -(x-y)</a:t>
            </a:r>
            <a:r>
              <a:rPr lang="en-US" sz="1600" baseline="30000" dirty="0">
                <a:solidFill>
                  <a:schemeClr val="dk1"/>
                </a:solidFill>
                <a:latin typeface="Calibri"/>
                <a:ea typeface="Calibri"/>
                <a:cs typeface="Calibri"/>
                <a:sym typeface="Calibri"/>
              </a:rPr>
              <a:t>2</a:t>
            </a:r>
            <a:r>
              <a:rPr lang="en-US" sz="1600" dirty="0">
                <a:solidFill>
                  <a:schemeClr val="dk1"/>
                </a:solidFill>
                <a:latin typeface="Calibri"/>
                <a:ea typeface="Calibri"/>
                <a:cs typeface="Calibri"/>
                <a:sym typeface="Calibri"/>
              </a:rPr>
              <a:t>), </a:t>
            </a:r>
            <a:endParaRPr sz="1600"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the corresponding feature vector is infinite dimensional. Yet, computing the kernel is almost trivial.</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Many machine learning algorithms can be written to </a:t>
            </a:r>
            <a:r>
              <a:rPr lang="en-US" sz="1600" i="1" dirty="0">
                <a:solidFill>
                  <a:schemeClr val="dk1"/>
                </a:solidFill>
                <a:latin typeface="Calibri"/>
                <a:ea typeface="Calibri"/>
                <a:cs typeface="Calibri"/>
                <a:sym typeface="Calibri"/>
              </a:rPr>
              <a:t>only </a:t>
            </a:r>
            <a:r>
              <a:rPr lang="en-US" sz="1600" dirty="0">
                <a:solidFill>
                  <a:schemeClr val="dk1"/>
                </a:solidFill>
                <a:latin typeface="Calibri"/>
                <a:ea typeface="Calibri"/>
                <a:cs typeface="Calibri"/>
                <a:sym typeface="Calibri"/>
              </a:rPr>
              <a:t>use dot products, </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rgbClr val="0070C0"/>
                </a:solidFill>
                <a:latin typeface="Calibri"/>
                <a:ea typeface="Calibri"/>
                <a:cs typeface="Calibri"/>
                <a:sym typeface="Calibri"/>
              </a:rPr>
              <a:t>and then we can replace the dot products with kernels. </a:t>
            </a:r>
            <a:endParaRPr sz="1600" b="1" dirty="0">
              <a:solidFill>
                <a:srgbClr val="0070C0"/>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By doing so, we don't have to use the feature vector at all. This means that we can work with highly complex, efficient-to-compute, and yet high performing kernels without ever having to write down the huge and potentially infinite dimensional feature vector. </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Polynomial kernels can be thought of projecting a vector into a higher dimensional space.</a:t>
            </a:r>
            <a:br>
              <a:rPr lang="en-US" sz="1600" dirty="0">
                <a:solidFill>
                  <a:schemeClr val="dk1"/>
                </a:solidFill>
                <a:latin typeface="Calibri"/>
                <a:ea typeface="Calibri"/>
                <a:cs typeface="Calibri"/>
                <a:sym typeface="Calibri"/>
              </a:rPr>
            </a:br>
            <a:r>
              <a:rPr lang="en-US" sz="1600" dirty="0">
                <a:solidFill>
                  <a:schemeClr val="dk1"/>
                </a:solidFill>
                <a:latin typeface="Calibri"/>
                <a:ea typeface="Calibri"/>
                <a:cs typeface="Calibri"/>
                <a:sym typeface="Calibri"/>
              </a:rPr>
              <a:t>Gaussian kernel can be thought as a projection into infinite-dimensional space because its Taylor expansion has infinite number of elements. </a:t>
            </a:r>
            <a:endParaRPr sz="1600" dirty="0"/>
          </a:p>
        </p:txBody>
      </p:sp>
    </p:spTree>
    <p:extLst>
      <p:ext uri="{BB962C8B-B14F-4D97-AF65-F5344CB8AC3E}">
        <p14:creationId xmlns:p14="http://schemas.microsoft.com/office/powerpoint/2010/main" val="27179272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83EF575-4CD6-EF41-813B-B7897D4E943F}"/>
              </a:ext>
            </a:extLst>
          </p:cNvPr>
          <p:cNvSpPr/>
          <p:nvPr/>
        </p:nvSpPr>
        <p:spPr>
          <a:xfrm>
            <a:off x="82923" y="0"/>
            <a:ext cx="4893811" cy="1846659"/>
          </a:xfrm>
          <a:prstGeom prst="rect">
            <a:avLst/>
          </a:prstGeom>
        </p:spPr>
        <p:txBody>
          <a:bodyPr wrap="square">
            <a:spAutoFit/>
          </a:bodyPr>
          <a:lstStyle/>
          <a:p>
            <a:r>
              <a:rPr lang="en-US" sz="2800" b="1" dirty="0">
                <a:solidFill>
                  <a:srgbClr val="000000"/>
                </a:solidFill>
                <a:latin typeface="Calibri" panose="020F0502020204030204" pitchFamily="34" charset="0"/>
              </a:rPr>
              <a:t>K-Nearest Neighbors (KNN)</a:t>
            </a:r>
          </a:p>
          <a:p>
            <a:endParaRPr lang="en-US" dirty="0">
              <a:solidFill>
                <a:srgbClr val="000000"/>
              </a:solidFill>
              <a:latin typeface="Calibri" panose="020F0502020204030204" pitchFamily="34" charset="0"/>
            </a:endParaRPr>
          </a:p>
          <a:p>
            <a:r>
              <a:rPr lang="en-US" sz="1800" dirty="0">
                <a:solidFill>
                  <a:srgbClr val="000000"/>
                </a:solidFill>
                <a:latin typeface="Calibri" panose="020F0502020204030204" pitchFamily="34" charset="0"/>
              </a:rPr>
              <a:t>Identify new data based on proximity to old data.</a:t>
            </a:r>
          </a:p>
          <a:p>
            <a:endParaRPr lang="en-US" sz="1800" dirty="0">
              <a:solidFill>
                <a:srgbClr val="000000"/>
              </a:solidFill>
              <a:latin typeface="Calibri" panose="020F0502020204030204" pitchFamily="34" charset="0"/>
            </a:endParaRPr>
          </a:p>
          <a:p>
            <a:r>
              <a:rPr lang="en-US" sz="1800" b="0" dirty="0">
                <a:effectLst/>
              </a:rPr>
              <a:t>"Tell me who your closest five friends are, </a:t>
            </a:r>
          </a:p>
          <a:p>
            <a:r>
              <a:rPr lang="en-US" sz="1800" b="0" dirty="0">
                <a:effectLst/>
              </a:rPr>
              <a:t>and I will tell you who you are"</a:t>
            </a:r>
          </a:p>
        </p:txBody>
      </p:sp>
      <p:pic>
        <p:nvPicPr>
          <p:cNvPr id="6" name="Picture 5">
            <a:extLst>
              <a:ext uri="{FF2B5EF4-FFF2-40B4-BE49-F238E27FC236}">
                <a16:creationId xmlns:a16="http://schemas.microsoft.com/office/drawing/2014/main" id="{EE40E98C-2140-E241-8D81-87B6CEF1CDE9}"/>
              </a:ext>
            </a:extLst>
          </p:cNvPr>
          <p:cNvPicPr>
            <a:picLocks noChangeAspect="1"/>
          </p:cNvPicPr>
          <p:nvPr/>
        </p:nvPicPr>
        <p:blipFill>
          <a:blip r:embed="rId2"/>
          <a:stretch>
            <a:fillRect/>
          </a:stretch>
        </p:blipFill>
        <p:spPr>
          <a:xfrm>
            <a:off x="1497107" y="2897927"/>
            <a:ext cx="3263900" cy="2997200"/>
          </a:xfrm>
          <a:prstGeom prst="rect">
            <a:avLst/>
          </a:prstGeom>
        </p:spPr>
      </p:pic>
      <p:pic>
        <p:nvPicPr>
          <p:cNvPr id="7" name="Picture 6">
            <a:extLst>
              <a:ext uri="{FF2B5EF4-FFF2-40B4-BE49-F238E27FC236}">
                <a16:creationId xmlns:a16="http://schemas.microsoft.com/office/drawing/2014/main" id="{CAF2703E-9521-C148-BC63-10378DC163D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370820" y="3276717"/>
            <a:ext cx="4037399" cy="2513479"/>
          </a:xfrm>
          <a:prstGeom prst="rect">
            <a:avLst/>
          </a:prstGeom>
        </p:spPr>
      </p:pic>
    </p:spTree>
    <p:extLst>
      <p:ext uri="{BB962C8B-B14F-4D97-AF65-F5344CB8AC3E}">
        <p14:creationId xmlns:p14="http://schemas.microsoft.com/office/powerpoint/2010/main" val="17629468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0" y="0"/>
            <a:ext cx="3927423" cy="116951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b="1" i="0" u="none" strike="noStrike" cap="none">
                <a:solidFill>
                  <a:schemeClr val="dk1"/>
                </a:solidFill>
                <a:latin typeface="Calibri"/>
                <a:ea typeface="Calibri"/>
                <a:cs typeface="Calibri"/>
                <a:sym typeface="Calibri"/>
              </a:rPr>
              <a:t>K-means clustering </a:t>
            </a:r>
            <a:br>
              <a:rPr lang="en-US" sz="2800" b="1" i="0" u="none" strike="noStrike" cap="none">
                <a:solidFill>
                  <a:schemeClr val="dk1"/>
                </a:solidFill>
                <a:latin typeface="Calibri"/>
                <a:ea typeface="Calibri"/>
                <a:cs typeface="Calibri"/>
                <a:sym typeface="Calibri"/>
              </a:rPr>
            </a:br>
            <a:r>
              <a:rPr lang="en-US" b="0" i="0" u="none" strike="noStrike" cap="none">
                <a:solidFill>
                  <a:schemeClr val="dk1"/>
                </a:solidFill>
                <a:latin typeface="Calibri"/>
                <a:ea typeface="Calibri"/>
                <a:cs typeface="Calibri"/>
                <a:sym typeface="Calibri"/>
              </a:rPr>
              <a:t>Partition “n” observations into “k” clusters </a:t>
            </a:r>
          </a:p>
          <a:p>
            <a:pPr marL="0" marR="0" lvl="0" indent="0" algn="l" rtl="0">
              <a:spcBef>
                <a:spcPts val="0"/>
              </a:spcBef>
              <a:spcAft>
                <a:spcPts val="0"/>
              </a:spcAft>
              <a:buNone/>
            </a:pPr>
            <a:r>
              <a:rPr lang="en-US" b="0" i="0" u="none" strike="noStrike" cap="none">
                <a:solidFill>
                  <a:schemeClr val="dk1"/>
                </a:solidFill>
                <a:latin typeface="Calibri"/>
                <a:ea typeface="Calibri"/>
                <a:cs typeface="Calibri"/>
                <a:sym typeface="Calibri"/>
              </a:rPr>
              <a:t>in which each observation belongs to the cluster </a:t>
            </a:r>
            <a:br>
              <a:rPr lang="en-US" b="0" i="0" u="none" strike="noStrike" cap="none">
                <a:solidFill>
                  <a:schemeClr val="dk1"/>
                </a:solidFill>
                <a:latin typeface="Calibri"/>
                <a:ea typeface="Calibri"/>
                <a:cs typeface="Calibri"/>
                <a:sym typeface="Calibri"/>
              </a:rPr>
            </a:br>
            <a:r>
              <a:rPr lang="en-US" b="0" i="0" u="none" strike="noStrike" cap="none">
                <a:solidFill>
                  <a:schemeClr val="dk1"/>
                </a:solidFill>
                <a:latin typeface="Calibri"/>
                <a:ea typeface="Calibri"/>
                <a:cs typeface="Calibri"/>
                <a:sym typeface="Calibri"/>
              </a:rPr>
              <a:t>with the nearest mean </a:t>
            </a:r>
            <a:endParaRPr>
              <a:solidFill>
                <a:schemeClr val="dk1"/>
              </a:solidFill>
              <a:latin typeface="Calibri"/>
              <a:ea typeface="Calibri"/>
              <a:cs typeface="Calibri"/>
              <a:sym typeface="Calibri"/>
            </a:endParaRPr>
          </a:p>
        </p:txBody>
      </p:sp>
      <p:sp>
        <p:nvSpPr>
          <p:cNvPr id="89" name="Google Shape;89;p13"/>
          <p:cNvSpPr txBox="1"/>
          <p:nvPr/>
        </p:nvSpPr>
        <p:spPr>
          <a:xfrm>
            <a:off x="2296820" y="1549098"/>
            <a:ext cx="7459579" cy="16927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FF0000"/>
                </a:solidFill>
                <a:latin typeface="Calibri"/>
                <a:ea typeface="Calibri"/>
                <a:cs typeface="Calibri"/>
                <a:sym typeface="Calibri"/>
              </a:rPr>
              <a:t>K-means algorithm finds clusters iterativly repeating two steps: </a:t>
            </a:r>
            <a:endParaRPr sz="2000" b="1">
              <a:solidFill>
                <a:srgbClr val="FF0000"/>
              </a:solidFill>
              <a:latin typeface="Calibri"/>
              <a:ea typeface="Calibri"/>
              <a:cs typeface="Calibri"/>
              <a:sym typeface="Calibri"/>
            </a:endParaRPr>
          </a:p>
          <a:p>
            <a:pPr marL="0" marR="0" lvl="0" indent="0" algn="l" rtl="0">
              <a:spcBef>
                <a:spcPts val="0"/>
              </a:spcBef>
              <a:spcAft>
                <a:spcPts val="0"/>
              </a:spcAft>
              <a:buNone/>
            </a:pPr>
            <a:br>
              <a:rPr lang="en-US">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   - </a:t>
            </a:r>
            <a:r>
              <a:rPr lang="en-US" b="1">
                <a:solidFill>
                  <a:srgbClr val="00B050"/>
                </a:solidFill>
                <a:latin typeface="Calibri"/>
                <a:ea typeface="Calibri"/>
                <a:cs typeface="Calibri"/>
                <a:sym typeface="Calibri"/>
              </a:rPr>
              <a:t>Assignment step</a:t>
            </a:r>
            <a:r>
              <a:rPr lang="en-US">
                <a:solidFill>
                  <a:schemeClr val="dk1"/>
                </a:solidFill>
                <a:latin typeface="Calibri"/>
                <a:ea typeface="Calibri"/>
                <a:cs typeface="Calibri"/>
                <a:sym typeface="Calibri"/>
              </a:rPr>
              <a:t>: </a:t>
            </a:r>
            <a:br>
              <a:rPr lang="en-US">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       Assign each observation to the cluster whose mean has the least squared Euclidean distance</a:t>
            </a:r>
            <a:br>
              <a:rPr lang="en-US">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       (this is intuitively the "nearest" mean)</a:t>
            </a:r>
            <a:endParaRPr/>
          </a:p>
          <a:p>
            <a:pPr marL="0" marR="0" lvl="0" indent="0" algn="l" rtl="0">
              <a:spcBef>
                <a:spcPts val="0"/>
              </a:spcBef>
              <a:spcAft>
                <a:spcPts val="0"/>
              </a:spcAft>
              <a:buNone/>
            </a:pPr>
            <a:r>
              <a:rPr lang="en-US">
                <a:solidFill>
                  <a:schemeClr val="dk1"/>
                </a:solidFill>
                <a:latin typeface="Calibri"/>
                <a:ea typeface="Calibri"/>
                <a:cs typeface="Calibri"/>
                <a:sym typeface="Calibri"/>
              </a:rPr>
              <a:t>   - </a:t>
            </a:r>
            <a:r>
              <a:rPr lang="en-US" b="1">
                <a:solidFill>
                  <a:srgbClr val="00B050"/>
                </a:solidFill>
                <a:latin typeface="Calibri"/>
                <a:ea typeface="Calibri"/>
                <a:cs typeface="Calibri"/>
                <a:sym typeface="Calibri"/>
              </a:rPr>
              <a:t>Update step</a:t>
            </a:r>
            <a:r>
              <a:rPr lang="en-US">
                <a:solidFill>
                  <a:schemeClr val="dk1"/>
                </a:solidFill>
                <a:latin typeface="Calibri"/>
                <a:ea typeface="Calibri"/>
                <a:cs typeface="Calibri"/>
                <a:sym typeface="Calibri"/>
              </a:rPr>
              <a:t>: </a:t>
            </a:r>
            <a:br>
              <a:rPr lang="en-US">
                <a:solidFill>
                  <a:schemeClr val="dk1"/>
                </a:solidFill>
                <a:latin typeface="Calibri"/>
                <a:ea typeface="Calibri"/>
                <a:cs typeface="Calibri"/>
                <a:sym typeface="Calibri"/>
              </a:rPr>
            </a:br>
            <a:r>
              <a:rPr lang="en-US">
                <a:solidFill>
                  <a:schemeClr val="dk1"/>
                </a:solidFill>
                <a:latin typeface="Calibri"/>
                <a:ea typeface="Calibri"/>
                <a:cs typeface="Calibri"/>
                <a:sym typeface="Calibri"/>
              </a:rPr>
              <a:t>      Calculate the new means as centroids of the observations in the new clusters.</a:t>
            </a:r>
            <a:endParaRPr/>
          </a:p>
        </p:txBody>
      </p:sp>
      <p:pic>
        <p:nvPicPr>
          <p:cNvPr id="90" name="Google Shape;90;p13"/>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1963711" y="3669509"/>
            <a:ext cx="8125798" cy="3080481"/>
          </a:xfrm>
          <a:prstGeom prst="rect">
            <a:avLst/>
          </a:prstGeom>
          <a:noFill/>
          <a:ln>
            <a:noFill/>
          </a:ln>
        </p:spPr>
      </p:pic>
    </p:spTree>
    <p:extLst>
      <p:ext uri="{BB962C8B-B14F-4D97-AF65-F5344CB8AC3E}">
        <p14:creationId xmlns:p14="http://schemas.microsoft.com/office/powerpoint/2010/main" val="156322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A46C02-3AA7-D84D-96E6-97F15CB9AED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64677" y="678045"/>
            <a:ext cx="9065211" cy="6185817"/>
          </a:xfrm>
          <a:prstGeom prst="rect">
            <a:avLst/>
          </a:prstGeom>
        </p:spPr>
      </p:pic>
      <p:sp>
        <p:nvSpPr>
          <p:cNvPr id="3" name="TextBox 2">
            <a:extLst>
              <a:ext uri="{FF2B5EF4-FFF2-40B4-BE49-F238E27FC236}">
                <a16:creationId xmlns:a16="http://schemas.microsoft.com/office/drawing/2014/main" id="{CAECAD81-B7C9-DE4E-98A0-C60B6C34D97B}"/>
              </a:ext>
            </a:extLst>
          </p:cNvPr>
          <p:cNvSpPr txBox="1"/>
          <p:nvPr/>
        </p:nvSpPr>
        <p:spPr>
          <a:xfrm>
            <a:off x="0" y="0"/>
            <a:ext cx="3962400" cy="523220"/>
          </a:xfrm>
          <a:prstGeom prst="rect">
            <a:avLst/>
          </a:prstGeom>
          <a:noFill/>
        </p:spPr>
        <p:txBody>
          <a:bodyPr wrap="square" rtlCol="0">
            <a:spAutoFit/>
          </a:bodyPr>
          <a:lstStyle/>
          <a:p>
            <a:r>
              <a:rPr lang="en-US" sz="2800" b="1"/>
              <a:t>Clustering Algorithms</a:t>
            </a:r>
          </a:p>
        </p:txBody>
      </p:sp>
    </p:spTree>
    <p:extLst>
      <p:ext uri="{BB962C8B-B14F-4D97-AF65-F5344CB8AC3E}">
        <p14:creationId xmlns:p14="http://schemas.microsoft.com/office/powerpoint/2010/main" val="2034467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2AEAE55-F79E-9D4A-8217-8436C7138E3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619886" y="4740865"/>
            <a:ext cx="2860314" cy="1888144"/>
          </a:xfrm>
          <a:prstGeom prst="rect">
            <a:avLst/>
          </a:prstGeom>
        </p:spPr>
      </p:pic>
      <p:sp>
        <p:nvSpPr>
          <p:cNvPr id="5" name="TextBox 4">
            <a:extLst>
              <a:ext uri="{FF2B5EF4-FFF2-40B4-BE49-F238E27FC236}">
                <a16:creationId xmlns:a16="http://schemas.microsoft.com/office/drawing/2014/main" id="{8195B6BA-FAD5-474B-A4A4-360EA15E78CA}"/>
              </a:ext>
            </a:extLst>
          </p:cNvPr>
          <p:cNvSpPr txBox="1"/>
          <p:nvPr/>
        </p:nvSpPr>
        <p:spPr>
          <a:xfrm>
            <a:off x="2088806" y="228991"/>
            <a:ext cx="6513249" cy="1200329"/>
          </a:xfrm>
          <a:prstGeom prst="rect">
            <a:avLst/>
          </a:prstGeom>
          <a:noFill/>
        </p:spPr>
        <p:txBody>
          <a:bodyPr wrap="square" rtlCol="0">
            <a:spAutoFit/>
          </a:bodyPr>
          <a:lstStyle/>
          <a:p>
            <a:pPr algn="ctr"/>
            <a:r>
              <a:rPr lang="en-US" sz="3600" b="1">
                <a:solidFill>
                  <a:srgbClr val="00B0F0"/>
                </a:solidFill>
              </a:rPr>
              <a:t>Five Most Common </a:t>
            </a:r>
          </a:p>
          <a:p>
            <a:pPr algn="ctr"/>
            <a:r>
              <a:rPr lang="en-US" sz="3600" b="1">
                <a:solidFill>
                  <a:srgbClr val="00B0F0"/>
                </a:solidFill>
              </a:rPr>
              <a:t>"Classical" ML Algorithms </a:t>
            </a:r>
          </a:p>
        </p:txBody>
      </p:sp>
      <p:sp>
        <p:nvSpPr>
          <p:cNvPr id="8" name="TextBox 7">
            <a:extLst>
              <a:ext uri="{FF2B5EF4-FFF2-40B4-BE49-F238E27FC236}">
                <a16:creationId xmlns:a16="http://schemas.microsoft.com/office/drawing/2014/main" id="{EA5746CF-FA8E-124E-8B35-797ADFE31F01}"/>
              </a:ext>
            </a:extLst>
          </p:cNvPr>
          <p:cNvSpPr txBox="1"/>
          <p:nvPr/>
        </p:nvSpPr>
        <p:spPr>
          <a:xfrm>
            <a:off x="2190440" y="4340098"/>
            <a:ext cx="1795407" cy="369332"/>
          </a:xfrm>
          <a:prstGeom prst="rect">
            <a:avLst/>
          </a:prstGeom>
          <a:noFill/>
        </p:spPr>
        <p:txBody>
          <a:bodyPr wrap="square" rtlCol="0">
            <a:spAutoFit/>
          </a:bodyPr>
          <a:lstStyle/>
          <a:p>
            <a:pPr algn="ctr"/>
            <a:r>
              <a:rPr lang="en-US" sz="1800" b="1">
                <a:solidFill>
                  <a:srgbClr val="00B050"/>
                </a:solidFill>
              </a:rPr>
              <a:t>Forecasting</a:t>
            </a:r>
          </a:p>
        </p:txBody>
      </p:sp>
      <p:pic>
        <p:nvPicPr>
          <p:cNvPr id="9" name="Picture 8">
            <a:extLst>
              <a:ext uri="{FF2B5EF4-FFF2-40B4-BE49-F238E27FC236}">
                <a16:creationId xmlns:a16="http://schemas.microsoft.com/office/drawing/2014/main" id="{4F7C60CB-DC72-AD4A-9DFE-492C88D9019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488753" y="2165001"/>
            <a:ext cx="1319135" cy="1678899"/>
          </a:xfrm>
          <a:prstGeom prst="rect">
            <a:avLst/>
          </a:prstGeom>
        </p:spPr>
      </p:pic>
      <p:sp>
        <p:nvSpPr>
          <p:cNvPr id="11" name="TextBox 10">
            <a:extLst>
              <a:ext uri="{FF2B5EF4-FFF2-40B4-BE49-F238E27FC236}">
                <a16:creationId xmlns:a16="http://schemas.microsoft.com/office/drawing/2014/main" id="{84F679D8-74B2-6E4A-8E7C-EC0B739BFDA2}"/>
              </a:ext>
            </a:extLst>
          </p:cNvPr>
          <p:cNvSpPr txBox="1"/>
          <p:nvPr/>
        </p:nvSpPr>
        <p:spPr>
          <a:xfrm>
            <a:off x="7855796" y="1705728"/>
            <a:ext cx="2505665" cy="369332"/>
          </a:xfrm>
          <a:prstGeom prst="rect">
            <a:avLst/>
          </a:prstGeom>
          <a:noFill/>
        </p:spPr>
        <p:txBody>
          <a:bodyPr wrap="square" rtlCol="0">
            <a:spAutoFit/>
          </a:bodyPr>
          <a:lstStyle/>
          <a:p>
            <a:pPr algn="ctr"/>
            <a:r>
              <a:rPr lang="en-US" sz="1800" b="1">
                <a:solidFill>
                  <a:srgbClr val="00B050"/>
                </a:solidFill>
              </a:rPr>
              <a:t>Anomaly Detection</a:t>
            </a:r>
          </a:p>
        </p:txBody>
      </p:sp>
      <p:pic>
        <p:nvPicPr>
          <p:cNvPr id="12" name="Picture 11">
            <a:extLst>
              <a:ext uri="{FF2B5EF4-FFF2-40B4-BE49-F238E27FC236}">
                <a16:creationId xmlns:a16="http://schemas.microsoft.com/office/drawing/2014/main" id="{8BDD4526-E9EB-F549-8388-A76A2952DAE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620881" y="2340985"/>
            <a:ext cx="2033332" cy="1345388"/>
          </a:xfrm>
          <a:prstGeom prst="rect">
            <a:avLst/>
          </a:prstGeom>
        </p:spPr>
      </p:pic>
      <p:pic>
        <p:nvPicPr>
          <p:cNvPr id="13" name="Picture 12">
            <a:extLst>
              <a:ext uri="{FF2B5EF4-FFF2-40B4-BE49-F238E27FC236}">
                <a16:creationId xmlns:a16="http://schemas.microsoft.com/office/drawing/2014/main" id="{190CDE09-1C83-7240-A8BC-084F9D68F30F}"/>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957491" y="2275485"/>
            <a:ext cx="1572425" cy="1474148"/>
          </a:xfrm>
          <a:prstGeom prst="rect">
            <a:avLst/>
          </a:prstGeom>
        </p:spPr>
      </p:pic>
      <p:sp>
        <p:nvSpPr>
          <p:cNvPr id="16" name="TextBox 15">
            <a:extLst>
              <a:ext uri="{FF2B5EF4-FFF2-40B4-BE49-F238E27FC236}">
                <a16:creationId xmlns:a16="http://schemas.microsoft.com/office/drawing/2014/main" id="{E9D7D207-F50F-9A4F-8905-0933CDF8F493}"/>
              </a:ext>
            </a:extLst>
          </p:cNvPr>
          <p:cNvSpPr txBox="1"/>
          <p:nvPr/>
        </p:nvSpPr>
        <p:spPr>
          <a:xfrm>
            <a:off x="1737116" y="1709553"/>
            <a:ext cx="1548791" cy="369332"/>
          </a:xfrm>
          <a:prstGeom prst="rect">
            <a:avLst/>
          </a:prstGeom>
          <a:noFill/>
        </p:spPr>
        <p:txBody>
          <a:bodyPr wrap="square" rtlCol="0">
            <a:spAutoFit/>
          </a:bodyPr>
          <a:lstStyle/>
          <a:p>
            <a:pPr algn="ctr"/>
            <a:r>
              <a:rPr lang="en-US" sz="1800" b="1">
                <a:solidFill>
                  <a:srgbClr val="00B050"/>
                </a:solidFill>
              </a:rPr>
              <a:t>Regression</a:t>
            </a:r>
          </a:p>
        </p:txBody>
      </p:sp>
      <p:sp>
        <p:nvSpPr>
          <p:cNvPr id="17" name="TextBox 16">
            <a:extLst>
              <a:ext uri="{FF2B5EF4-FFF2-40B4-BE49-F238E27FC236}">
                <a16:creationId xmlns:a16="http://schemas.microsoft.com/office/drawing/2014/main" id="{D4379C4A-4464-B547-A9E1-29A0A5439B4B}"/>
              </a:ext>
            </a:extLst>
          </p:cNvPr>
          <p:cNvSpPr txBox="1"/>
          <p:nvPr/>
        </p:nvSpPr>
        <p:spPr>
          <a:xfrm>
            <a:off x="4863707" y="1705728"/>
            <a:ext cx="1859763" cy="369332"/>
          </a:xfrm>
          <a:prstGeom prst="rect">
            <a:avLst/>
          </a:prstGeom>
          <a:noFill/>
        </p:spPr>
        <p:txBody>
          <a:bodyPr wrap="square" rtlCol="0">
            <a:spAutoFit/>
          </a:bodyPr>
          <a:lstStyle/>
          <a:p>
            <a:pPr algn="ctr"/>
            <a:r>
              <a:rPr lang="en-US" sz="1800" b="1">
                <a:solidFill>
                  <a:srgbClr val="00B050"/>
                </a:solidFill>
              </a:rPr>
              <a:t>Classification</a:t>
            </a:r>
          </a:p>
        </p:txBody>
      </p:sp>
      <p:sp>
        <p:nvSpPr>
          <p:cNvPr id="15" name="TextBox 14">
            <a:extLst>
              <a:ext uri="{FF2B5EF4-FFF2-40B4-BE49-F238E27FC236}">
                <a16:creationId xmlns:a16="http://schemas.microsoft.com/office/drawing/2014/main" id="{09BF2015-4485-CBC0-0B67-DE47D4494633}"/>
              </a:ext>
            </a:extLst>
          </p:cNvPr>
          <p:cNvSpPr txBox="1"/>
          <p:nvPr/>
        </p:nvSpPr>
        <p:spPr>
          <a:xfrm>
            <a:off x="6723471" y="4308663"/>
            <a:ext cx="3463884" cy="369332"/>
          </a:xfrm>
          <a:prstGeom prst="rect">
            <a:avLst/>
          </a:prstGeom>
          <a:noFill/>
        </p:spPr>
        <p:txBody>
          <a:bodyPr wrap="square" rtlCol="0">
            <a:spAutoFit/>
          </a:bodyPr>
          <a:lstStyle/>
          <a:p>
            <a:pPr algn="ctr"/>
            <a:r>
              <a:rPr lang="en-US" sz="1800" b="1">
                <a:solidFill>
                  <a:srgbClr val="00B050"/>
                </a:solidFill>
              </a:rPr>
              <a:t>Recommendation, Ranking</a:t>
            </a:r>
          </a:p>
        </p:txBody>
      </p:sp>
      <p:sp>
        <p:nvSpPr>
          <p:cNvPr id="18" name="TextBox 17">
            <a:extLst>
              <a:ext uri="{FF2B5EF4-FFF2-40B4-BE49-F238E27FC236}">
                <a16:creationId xmlns:a16="http://schemas.microsoft.com/office/drawing/2014/main" id="{A0E7CF76-7C48-2543-9B43-6BD06BC6182B}"/>
              </a:ext>
            </a:extLst>
          </p:cNvPr>
          <p:cNvSpPr txBox="1"/>
          <p:nvPr/>
        </p:nvSpPr>
        <p:spPr>
          <a:xfrm>
            <a:off x="7804211" y="5331070"/>
            <a:ext cx="1069731" cy="523220"/>
          </a:xfrm>
          <a:prstGeom prst="rect">
            <a:avLst/>
          </a:prstGeom>
          <a:solidFill>
            <a:schemeClr val="accent4">
              <a:lumMod val="20000"/>
              <a:lumOff val="80000"/>
            </a:schemeClr>
          </a:solidFill>
          <a:ln w="12700">
            <a:solidFill>
              <a:srgbClr val="FF0000"/>
            </a:solidFill>
          </a:ln>
        </p:spPr>
        <p:txBody>
          <a:bodyPr wrap="square" rtlCol="0">
            <a:spAutoFit/>
          </a:bodyPr>
          <a:lstStyle/>
          <a:p>
            <a:pPr algn="ctr"/>
            <a:r>
              <a:rPr lang="en-US"/>
              <a:t>Candidate</a:t>
            </a:r>
          </a:p>
          <a:p>
            <a:pPr algn="ctr"/>
            <a:r>
              <a:rPr lang="en-US"/>
              <a:t>Generation</a:t>
            </a:r>
          </a:p>
        </p:txBody>
      </p:sp>
      <p:sp>
        <p:nvSpPr>
          <p:cNvPr id="19" name="TextBox 18">
            <a:extLst>
              <a:ext uri="{FF2B5EF4-FFF2-40B4-BE49-F238E27FC236}">
                <a16:creationId xmlns:a16="http://schemas.microsoft.com/office/drawing/2014/main" id="{EA51D128-72EA-D5FB-0EF3-60DA75135B32}"/>
              </a:ext>
            </a:extLst>
          </p:cNvPr>
          <p:cNvSpPr txBox="1"/>
          <p:nvPr/>
        </p:nvSpPr>
        <p:spPr>
          <a:xfrm>
            <a:off x="9502383" y="5438791"/>
            <a:ext cx="1069731" cy="307777"/>
          </a:xfrm>
          <a:prstGeom prst="rect">
            <a:avLst/>
          </a:prstGeom>
          <a:solidFill>
            <a:schemeClr val="accent4">
              <a:lumMod val="20000"/>
              <a:lumOff val="80000"/>
            </a:schemeClr>
          </a:solidFill>
          <a:ln w="12700">
            <a:solidFill>
              <a:srgbClr val="FF0000"/>
            </a:solidFill>
          </a:ln>
        </p:spPr>
        <p:txBody>
          <a:bodyPr wrap="square" rtlCol="0">
            <a:spAutoFit/>
          </a:bodyPr>
          <a:lstStyle/>
          <a:p>
            <a:pPr algn="ctr"/>
            <a:r>
              <a:rPr lang="en-US"/>
              <a:t>Ranking</a:t>
            </a:r>
          </a:p>
        </p:txBody>
      </p:sp>
      <p:sp>
        <p:nvSpPr>
          <p:cNvPr id="20" name="Right Arrow 19">
            <a:extLst>
              <a:ext uri="{FF2B5EF4-FFF2-40B4-BE49-F238E27FC236}">
                <a16:creationId xmlns:a16="http://schemas.microsoft.com/office/drawing/2014/main" id="{DD208F94-E83F-A159-1A62-85018874635B}"/>
              </a:ext>
            </a:extLst>
          </p:cNvPr>
          <p:cNvSpPr/>
          <p:nvPr/>
        </p:nvSpPr>
        <p:spPr>
          <a:xfrm>
            <a:off x="8996197" y="5534065"/>
            <a:ext cx="391886" cy="1302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BFAB255-3493-0F31-4028-CD1A6EB0F6FB}"/>
              </a:ext>
            </a:extLst>
          </p:cNvPr>
          <p:cNvSpPr txBox="1"/>
          <p:nvPr/>
        </p:nvSpPr>
        <p:spPr>
          <a:xfrm>
            <a:off x="6511324" y="5452442"/>
            <a:ext cx="664446" cy="307777"/>
          </a:xfrm>
          <a:prstGeom prst="rect">
            <a:avLst/>
          </a:prstGeom>
          <a:solidFill>
            <a:schemeClr val="accent4">
              <a:lumMod val="20000"/>
              <a:lumOff val="80000"/>
            </a:schemeClr>
          </a:solidFill>
          <a:ln w="12700">
            <a:solidFill>
              <a:srgbClr val="FF0000"/>
            </a:solidFill>
          </a:ln>
        </p:spPr>
        <p:txBody>
          <a:bodyPr wrap="square" rtlCol="0">
            <a:spAutoFit/>
          </a:bodyPr>
          <a:lstStyle/>
          <a:p>
            <a:pPr algn="ctr"/>
            <a:r>
              <a:rPr lang="en-US"/>
              <a:t>Data</a:t>
            </a:r>
          </a:p>
        </p:txBody>
      </p:sp>
      <p:sp>
        <p:nvSpPr>
          <p:cNvPr id="22" name="Right Arrow 21">
            <a:extLst>
              <a:ext uri="{FF2B5EF4-FFF2-40B4-BE49-F238E27FC236}">
                <a16:creationId xmlns:a16="http://schemas.microsoft.com/office/drawing/2014/main" id="{F620B26B-7118-E3FC-AB98-A88EE2349F9C}"/>
              </a:ext>
            </a:extLst>
          </p:cNvPr>
          <p:cNvSpPr/>
          <p:nvPr/>
        </p:nvSpPr>
        <p:spPr>
          <a:xfrm>
            <a:off x="7294047" y="5527541"/>
            <a:ext cx="391886" cy="1302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6961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95B6BA-FAD5-474B-A4A4-360EA15E78CA}"/>
              </a:ext>
            </a:extLst>
          </p:cNvPr>
          <p:cNvSpPr txBox="1"/>
          <p:nvPr/>
        </p:nvSpPr>
        <p:spPr>
          <a:xfrm>
            <a:off x="104932" y="134911"/>
            <a:ext cx="6790544" cy="523220"/>
          </a:xfrm>
          <a:prstGeom prst="rect">
            <a:avLst/>
          </a:prstGeom>
          <a:noFill/>
        </p:spPr>
        <p:txBody>
          <a:bodyPr wrap="square" rtlCol="0">
            <a:spAutoFit/>
          </a:bodyPr>
          <a:lstStyle/>
          <a:p>
            <a:r>
              <a:rPr lang="en-US" sz="2800" b="1"/>
              <a:t>Most Common "Classical" Algorithms </a:t>
            </a:r>
          </a:p>
        </p:txBody>
      </p:sp>
      <p:sp>
        <p:nvSpPr>
          <p:cNvPr id="6" name="TextBox 5">
            <a:extLst>
              <a:ext uri="{FF2B5EF4-FFF2-40B4-BE49-F238E27FC236}">
                <a16:creationId xmlns:a16="http://schemas.microsoft.com/office/drawing/2014/main" id="{13112D85-E722-F142-9D1B-7D2C764CB5A3}"/>
              </a:ext>
            </a:extLst>
          </p:cNvPr>
          <p:cNvSpPr txBox="1"/>
          <p:nvPr/>
        </p:nvSpPr>
        <p:spPr>
          <a:xfrm>
            <a:off x="1605335" y="1017633"/>
            <a:ext cx="8289560" cy="5139869"/>
          </a:xfrm>
          <a:prstGeom prst="rect">
            <a:avLst/>
          </a:prstGeom>
          <a:noFill/>
        </p:spPr>
        <p:txBody>
          <a:bodyPr wrap="square" rtlCol="0">
            <a:spAutoFit/>
          </a:bodyPr>
          <a:lstStyle/>
          <a:p>
            <a:pPr marL="285750" indent="-285750">
              <a:buFont typeface="Arial" panose="020B0604020202020204" pitchFamily="34" charset="0"/>
              <a:buChar char="•"/>
            </a:pPr>
            <a:r>
              <a:rPr lang="en-US" sz="1800" b="1">
                <a:solidFill>
                  <a:srgbClr val="00B050"/>
                </a:solidFill>
              </a:rPr>
              <a:t>Regression &amp; Classification</a:t>
            </a:r>
            <a:br>
              <a:rPr lang="en-US"/>
            </a:br>
            <a:r>
              <a:rPr lang="en-US"/>
              <a:t> .. Regression – draw line through points</a:t>
            </a:r>
            <a:br>
              <a:rPr lang="en-US"/>
            </a:br>
            <a:r>
              <a:rPr lang="en-US"/>
              <a:t> .. Classification – find to which class the data point belongs</a:t>
            </a:r>
          </a:p>
          <a:p>
            <a:endParaRPr lang="en-US"/>
          </a:p>
          <a:p>
            <a:pPr marL="285750" indent="-285750">
              <a:buFont typeface="Arial" panose="020B0604020202020204" pitchFamily="34" charset="0"/>
              <a:buChar char="•"/>
            </a:pPr>
            <a:r>
              <a:rPr lang="en-US" sz="1800" b="1">
                <a:solidFill>
                  <a:srgbClr val="00B050"/>
                </a:solidFill>
              </a:rPr>
              <a:t>Supervised vs unsupervised</a:t>
            </a:r>
            <a:br>
              <a:rPr lang="en-US"/>
            </a:br>
            <a:r>
              <a:rPr lang="en-US"/>
              <a:t> .. Supervised – data is "labeled" (cat or dog, bought or not, ...)</a:t>
            </a:r>
            <a:br>
              <a:rPr lang="en-US"/>
            </a:br>
            <a:r>
              <a:rPr lang="en-US"/>
              <a:t> .. Unsupervised – we need to find order in data </a:t>
            </a:r>
            <a:br>
              <a:rPr lang="en-US"/>
            </a:br>
            <a:r>
              <a:rPr lang="en-US"/>
              <a:t>    (Clustering, Principal Component Analysis, etc.)</a:t>
            </a:r>
          </a:p>
          <a:p>
            <a:endParaRPr lang="en-US"/>
          </a:p>
          <a:p>
            <a:pPr marL="285750" indent="-285750">
              <a:buFont typeface="Arial" panose="020B0604020202020204" pitchFamily="34" charset="0"/>
              <a:buChar char="•"/>
            </a:pPr>
            <a:r>
              <a:rPr lang="en-US" sz="1800" b="1">
                <a:solidFill>
                  <a:srgbClr val="00B050"/>
                </a:solidFill>
              </a:rPr>
              <a:t>Predictive Analytics</a:t>
            </a:r>
            <a:br>
              <a:rPr lang="en-US"/>
            </a:br>
            <a:r>
              <a:rPr lang="en-US"/>
              <a:t> .. Regression</a:t>
            </a:r>
            <a:br>
              <a:rPr lang="en-US"/>
            </a:br>
            <a:r>
              <a:rPr lang="en-US"/>
              <a:t> .. Classification (this type of prospects buy with 70% probability)</a:t>
            </a:r>
            <a:br>
              <a:rPr lang="en-US"/>
            </a:br>
            <a:r>
              <a:rPr lang="en-US"/>
              <a:t> .. Recommendations (Collaborative Filtering – people who bought this also bought that)</a:t>
            </a:r>
            <a:br>
              <a:rPr lang="en-US"/>
            </a:br>
            <a:r>
              <a:rPr lang="en-US"/>
              <a:t> .. Time Series Forecasting with seasonality and trend</a:t>
            </a:r>
          </a:p>
          <a:p>
            <a:endParaRPr lang="en-US"/>
          </a:p>
          <a:p>
            <a:pPr marL="285750" indent="-285750">
              <a:buFont typeface="Arial" panose="020B0604020202020204" pitchFamily="34" charset="0"/>
              <a:buChar char="•"/>
            </a:pPr>
            <a:r>
              <a:rPr lang="en-US" sz="1800" b="1">
                <a:solidFill>
                  <a:srgbClr val="00B050"/>
                </a:solidFill>
              </a:rPr>
              <a:t>Anomaly Detection</a:t>
            </a:r>
            <a:r>
              <a:rPr lang="en-US"/>
              <a:t> </a:t>
            </a:r>
            <a:br>
              <a:rPr lang="en-US"/>
            </a:br>
            <a:r>
              <a:rPr lang="en-US"/>
              <a:t> .. how far the event from the means or clusters</a:t>
            </a:r>
          </a:p>
          <a:p>
            <a:endParaRPr lang="en-US"/>
          </a:p>
          <a:p>
            <a:pPr marL="285750" indent="-285750">
              <a:buFont typeface="Arial" panose="020B0604020202020204" pitchFamily="34" charset="0"/>
              <a:buChar char="•"/>
            </a:pPr>
            <a:r>
              <a:rPr lang="en-US" sz="1800" b="1">
                <a:solidFill>
                  <a:srgbClr val="00B050"/>
                </a:solidFill>
              </a:rPr>
              <a:t>Recommendation &amp; Ranking</a:t>
            </a:r>
            <a:r>
              <a:rPr lang="en-US" b="1">
                <a:solidFill>
                  <a:srgbClr val="00B050"/>
                </a:solidFill>
              </a:rPr>
              <a:t> </a:t>
            </a:r>
            <a:br>
              <a:rPr lang="en-US"/>
            </a:br>
            <a:r>
              <a:rPr lang="en-US"/>
              <a:t> .. Amazon and Netflix recommendations</a:t>
            </a:r>
            <a:br>
              <a:rPr lang="en-US"/>
            </a:br>
            <a:r>
              <a:rPr lang="en-US"/>
              <a:t> .. Google search results</a:t>
            </a:r>
            <a:br>
              <a:rPr lang="en-US"/>
            </a:br>
            <a:r>
              <a:rPr lang="en-US"/>
              <a:t> .. Newsfeeds (Facebook, etc.)</a:t>
            </a:r>
            <a:endParaRPr lang="en-US" b="1">
              <a:solidFill>
                <a:srgbClr val="00B050"/>
              </a:solidFill>
            </a:endParaRPr>
          </a:p>
        </p:txBody>
      </p:sp>
    </p:spTree>
    <p:extLst>
      <p:ext uri="{BB962C8B-B14F-4D97-AF65-F5344CB8AC3E}">
        <p14:creationId xmlns:p14="http://schemas.microsoft.com/office/powerpoint/2010/main" val="29183446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p:nvPr/>
        </p:nvSpPr>
        <p:spPr>
          <a:xfrm>
            <a:off x="106926" y="50168"/>
            <a:ext cx="4870188" cy="55396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chemeClr val="dk1"/>
                </a:solidFill>
              </a:rPr>
              <a:t>Model – Linear Regression</a:t>
            </a:r>
            <a:endParaRPr sz="2400" dirty="0">
              <a:solidFill>
                <a:schemeClr val="dk1"/>
              </a:solidFill>
            </a:endParaRPr>
          </a:p>
        </p:txBody>
      </p:sp>
      <p:pic>
        <p:nvPicPr>
          <p:cNvPr id="2" name="Picture 1">
            <a:extLst>
              <a:ext uri="{FF2B5EF4-FFF2-40B4-BE49-F238E27FC236}">
                <a16:creationId xmlns:a16="http://schemas.microsoft.com/office/drawing/2014/main" id="{8733300E-86BD-6641-B34D-2FA927653F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6926" y="617126"/>
            <a:ext cx="3618027" cy="2393928"/>
          </a:xfrm>
          <a:prstGeom prst="rect">
            <a:avLst/>
          </a:prstGeom>
        </p:spPr>
      </p:pic>
      <p:sp>
        <p:nvSpPr>
          <p:cNvPr id="3" name="TextBox 2">
            <a:extLst>
              <a:ext uri="{FF2B5EF4-FFF2-40B4-BE49-F238E27FC236}">
                <a16:creationId xmlns:a16="http://schemas.microsoft.com/office/drawing/2014/main" id="{98B74D8F-ED35-4B4B-8B8A-7B2A87010A1D}"/>
              </a:ext>
            </a:extLst>
          </p:cNvPr>
          <p:cNvSpPr txBox="1"/>
          <p:nvPr/>
        </p:nvSpPr>
        <p:spPr>
          <a:xfrm>
            <a:off x="106926" y="3042996"/>
            <a:ext cx="4627120" cy="523220"/>
          </a:xfrm>
          <a:prstGeom prst="rect">
            <a:avLst/>
          </a:prstGeom>
          <a:noFill/>
        </p:spPr>
        <p:txBody>
          <a:bodyPr wrap="square" rtlCol="0">
            <a:spAutoFit/>
          </a:bodyPr>
          <a:lstStyle/>
          <a:p>
            <a:r>
              <a:rPr lang="en-US" sz="1400" dirty="0"/>
              <a:t>Linear Regression  y = f(x) = ax + b</a:t>
            </a:r>
          </a:p>
          <a:p>
            <a:r>
              <a:rPr lang="en-US" sz="1400" dirty="0"/>
              <a:t>Model uses only two numbers: a = slope, b = intercept</a:t>
            </a:r>
          </a:p>
        </p:txBody>
      </p:sp>
      <p:sp>
        <p:nvSpPr>
          <p:cNvPr id="14" name="TextBox 13">
            <a:extLst>
              <a:ext uri="{FF2B5EF4-FFF2-40B4-BE49-F238E27FC236}">
                <a16:creationId xmlns:a16="http://schemas.microsoft.com/office/drawing/2014/main" id="{E244B3A0-C3ED-0B4E-B667-54C1623168E3}"/>
              </a:ext>
            </a:extLst>
          </p:cNvPr>
          <p:cNvSpPr txBox="1"/>
          <p:nvPr/>
        </p:nvSpPr>
        <p:spPr>
          <a:xfrm>
            <a:off x="5591908" y="93863"/>
            <a:ext cx="6517440" cy="3000821"/>
          </a:xfrm>
          <a:prstGeom prst="rect">
            <a:avLst/>
          </a:prstGeom>
          <a:noFill/>
        </p:spPr>
        <p:txBody>
          <a:bodyPr wrap="square" rtlCol="0">
            <a:spAutoFit/>
          </a:bodyPr>
          <a:lstStyle/>
          <a:p>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rng = np.random.RandomState(seed=None)</a:t>
            </a:r>
          </a:p>
          <a:p>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x = 10 * rng.rand(50)                </a:t>
            </a:r>
            <a:r>
              <a:rPr lang="en-US" sz="1050">
                <a:solidFill>
                  <a:srgbClr val="00B050"/>
                </a:solidFill>
                <a:latin typeface="Menlo" panose="020B0609030804020204" pitchFamily="49" charset="0"/>
                <a:ea typeface="Menlo" panose="020B0609030804020204" pitchFamily="49" charset="0"/>
                <a:cs typeface="Menlo" panose="020B0609030804020204" pitchFamily="49" charset="0"/>
              </a:rPr>
              <a:t># 50 random numbers in [0,10] </a:t>
            </a:r>
          </a:p>
          <a:p>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y = 2 * x - 5 + rng.randn(50)        </a:t>
            </a:r>
            <a:r>
              <a:rPr lang="en-US" sz="1050">
                <a:solidFill>
                  <a:srgbClr val="00B050"/>
                </a:solidFill>
                <a:latin typeface="Menlo" panose="020B0609030804020204" pitchFamily="49" charset="0"/>
                <a:ea typeface="Menlo" panose="020B0609030804020204" pitchFamily="49" charset="0"/>
                <a:cs typeface="Menlo" panose="020B0609030804020204" pitchFamily="49" charset="0"/>
              </a:rPr>
              <a:t># 50 numbers between [-5, 15] </a:t>
            </a:r>
          </a:p>
          <a:p>
            <a:endParaRPr lang="en-US" sz="105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050" b="1">
                <a:solidFill>
                  <a:srgbClr val="0070C0"/>
                </a:solidFill>
                <a:latin typeface="Menlo" panose="020B0609030804020204" pitchFamily="49" charset="0"/>
                <a:ea typeface="Menlo" panose="020B0609030804020204" pitchFamily="49" charset="0"/>
                <a:cs typeface="Menlo" panose="020B0609030804020204" pitchFamily="49" charset="0"/>
              </a:rPr>
              <a:t>from sklearn.linear_model import LinearRegression</a:t>
            </a:r>
          </a:p>
          <a:p>
            <a:r>
              <a:rPr lang="en-US" sz="1050">
                <a:solidFill>
                  <a:srgbClr val="FF0000"/>
                </a:solidFill>
                <a:latin typeface="Menlo" panose="020B0609030804020204" pitchFamily="49" charset="0"/>
                <a:ea typeface="Menlo" panose="020B0609030804020204" pitchFamily="49" charset="0"/>
                <a:cs typeface="Menlo" panose="020B0609030804020204" pitchFamily="49" charset="0"/>
              </a:rPr>
              <a:t>model = LinearRegression(fit_intercept=True)</a:t>
            </a:r>
          </a:p>
          <a:p>
            <a:r>
              <a:rPr lang="en-US" sz="1050" b="1">
                <a:solidFill>
                  <a:srgbClr val="FF0000"/>
                </a:solidFill>
                <a:latin typeface="Menlo" panose="020B0609030804020204" pitchFamily="49" charset="0"/>
                <a:ea typeface="Menlo" panose="020B0609030804020204" pitchFamily="49" charset="0"/>
                <a:cs typeface="Menlo" panose="020B0609030804020204" pitchFamily="49" charset="0"/>
              </a:rPr>
              <a:t>model.fit</a:t>
            </a:r>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1050" b="1">
                <a:solidFill>
                  <a:srgbClr val="FF0000"/>
                </a:solidFill>
                <a:latin typeface="Menlo" panose="020B0609030804020204" pitchFamily="49" charset="0"/>
                <a:ea typeface="Menlo" panose="020B0609030804020204" pitchFamily="49" charset="0"/>
                <a:cs typeface="Menlo" panose="020B0609030804020204" pitchFamily="49" charset="0"/>
              </a:rPr>
              <a:t>x</a:t>
            </a:r>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 np.newaxis], </a:t>
            </a:r>
            <a:r>
              <a:rPr lang="en-US" sz="1050" b="1">
                <a:solidFill>
                  <a:srgbClr val="FF0000"/>
                </a:solidFill>
                <a:latin typeface="Menlo" panose="020B0609030804020204" pitchFamily="49" charset="0"/>
                <a:ea typeface="Menlo" panose="020B0609030804020204" pitchFamily="49" charset="0"/>
                <a:cs typeface="Menlo" panose="020B0609030804020204" pitchFamily="49" charset="0"/>
              </a:rPr>
              <a:t>y</a:t>
            </a:r>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1050">
                <a:solidFill>
                  <a:srgbClr val="00B050"/>
                </a:solidFill>
                <a:latin typeface="Menlo" panose="020B0609030804020204" pitchFamily="49" charset="0"/>
                <a:ea typeface="Menlo" panose="020B0609030804020204" pitchFamily="49" charset="0"/>
                <a:cs typeface="Menlo" panose="020B0609030804020204" pitchFamily="49" charset="0"/>
              </a:rPr>
              <a:t># here x - one or more columns, y - row</a:t>
            </a:r>
          </a:p>
          <a:p>
            <a:endParaRPr lang="en-US" sz="105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050">
                <a:solidFill>
                  <a:srgbClr val="00B050"/>
                </a:solidFill>
                <a:latin typeface="Menlo" panose="020B0609030804020204" pitchFamily="49" charset="0"/>
                <a:ea typeface="Menlo" panose="020B0609030804020204" pitchFamily="49" charset="0"/>
                <a:cs typeface="Menlo" panose="020B0609030804020204" pitchFamily="49" charset="0"/>
              </a:rPr>
              <a:t># show the model line:</a:t>
            </a:r>
          </a:p>
          <a:p>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xt = np.linspace(0, 10, 1000)</a:t>
            </a:r>
          </a:p>
          <a:p>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yt = </a:t>
            </a:r>
            <a:r>
              <a:rPr lang="en-US" sz="1050" b="1">
                <a:solidFill>
                  <a:srgbClr val="FF0000"/>
                </a:solidFill>
                <a:latin typeface="Menlo" panose="020B0609030804020204" pitchFamily="49" charset="0"/>
                <a:ea typeface="Menlo" panose="020B0609030804020204" pitchFamily="49" charset="0"/>
                <a:cs typeface="Menlo" panose="020B0609030804020204" pitchFamily="49" charset="0"/>
              </a:rPr>
              <a:t>model.predict</a:t>
            </a:r>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1050" b="1">
                <a:solidFill>
                  <a:srgbClr val="FF0000"/>
                </a:solidFill>
                <a:latin typeface="Menlo" panose="020B0609030804020204" pitchFamily="49" charset="0"/>
                <a:ea typeface="Menlo" panose="020B0609030804020204" pitchFamily="49" charset="0"/>
                <a:cs typeface="Menlo" panose="020B0609030804020204" pitchFamily="49" charset="0"/>
              </a:rPr>
              <a:t>xt</a:t>
            </a:r>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 np.newaxis]) </a:t>
            </a:r>
            <a:r>
              <a:rPr lang="en-US" sz="1050">
                <a:solidFill>
                  <a:srgbClr val="00B050"/>
                </a:solidFill>
                <a:latin typeface="Menlo" panose="020B0609030804020204" pitchFamily="49" charset="0"/>
                <a:ea typeface="Menlo" panose="020B0609030804020204" pitchFamily="49" charset="0"/>
                <a:cs typeface="Menlo" panose="020B0609030804020204" pitchFamily="49" charset="0"/>
              </a:rPr>
              <a:t># this will draw a line</a:t>
            </a:r>
          </a:p>
          <a:p>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yp = </a:t>
            </a:r>
            <a:r>
              <a:rPr lang="en-US" sz="1050" b="1">
                <a:solidFill>
                  <a:srgbClr val="FF0000"/>
                </a:solidFill>
                <a:latin typeface="Menlo" panose="020B0609030804020204" pitchFamily="49" charset="0"/>
                <a:ea typeface="Menlo" panose="020B0609030804020204" pitchFamily="49" charset="0"/>
                <a:cs typeface="Menlo" panose="020B0609030804020204" pitchFamily="49" charset="0"/>
              </a:rPr>
              <a:t>model.predict</a:t>
            </a:r>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1050" b="1">
                <a:solidFill>
                  <a:srgbClr val="FF0000"/>
                </a:solidFill>
                <a:latin typeface="Menlo" panose="020B0609030804020204" pitchFamily="49" charset="0"/>
                <a:ea typeface="Menlo" panose="020B0609030804020204" pitchFamily="49" charset="0"/>
                <a:cs typeface="Menlo" panose="020B0609030804020204" pitchFamily="49" charset="0"/>
              </a:rPr>
              <a:t>x</a:t>
            </a:r>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 np.newaxis])</a:t>
            </a:r>
          </a:p>
          <a:p>
            <a:endParaRPr lang="en-US" sz="105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fig, ax = plt.subplots()</a:t>
            </a:r>
          </a:p>
          <a:p>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_ = ax.scatter(x,   y, marker='.', color=</a:t>
            </a:r>
            <a:r>
              <a:rPr lang="en-US" sz="1050" b="1">
                <a:solidFill>
                  <a:srgbClr val="0070C0"/>
                </a:solidFill>
                <a:latin typeface="Menlo" panose="020B0609030804020204" pitchFamily="49" charset="0"/>
                <a:ea typeface="Menlo" panose="020B0609030804020204" pitchFamily="49" charset="0"/>
                <a:cs typeface="Menlo" panose="020B0609030804020204" pitchFamily="49" charset="0"/>
              </a:rPr>
              <a:t>'blue</a:t>
            </a:r>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1050">
                <a:solidFill>
                  <a:srgbClr val="00B050"/>
                </a:solidFill>
                <a:latin typeface="Menlo" panose="020B0609030804020204" pitchFamily="49" charset="0"/>
                <a:ea typeface="Menlo" panose="020B0609030804020204" pitchFamily="49" charset="0"/>
                <a:cs typeface="Menlo" panose="020B0609030804020204" pitchFamily="49" charset="0"/>
              </a:rPr>
              <a:t># training data</a:t>
            </a:r>
          </a:p>
          <a:p>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_ = ax.scatter(x,  yp, marker='.', color=</a:t>
            </a:r>
            <a:r>
              <a:rPr lang="en-US" sz="1050" b="1">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1050" b="1">
                <a:solidFill>
                  <a:srgbClr val="FF0000"/>
                </a:solidFill>
                <a:latin typeface="Menlo" panose="020B0609030804020204" pitchFamily="49" charset="0"/>
                <a:ea typeface="Menlo" panose="020B0609030804020204" pitchFamily="49" charset="0"/>
                <a:cs typeface="Menlo" panose="020B0609030804020204" pitchFamily="49" charset="0"/>
              </a:rPr>
              <a:t>red</a:t>
            </a:r>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1050">
                <a:solidFill>
                  <a:srgbClr val="00B050"/>
                </a:solidFill>
                <a:latin typeface="Menlo" panose="020B0609030804020204" pitchFamily="49" charset="0"/>
                <a:ea typeface="Menlo" panose="020B0609030804020204" pitchFamily="49" charset="0"/>
                <a:cs typeface="Menlo" panose="020B0609030804020204" pitchFamily="49" charset="0"/>
              </a:rPr>
              <a:t># project onto the line</a:t>
            </a:r>
          </a:p>
          <a:p>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_ = ax.plot.  (xt, yt,             color='green'); </a:t>
            </a:r>
            <a:r>
              <a:rPr lang="en-US" sz="1050">
                <a:solidFill>
                  <a:srgbClr val="00B050"/>
                </a:solidFill>
                <a:latin typeface="Menlo" panose="020B0609030804020204" pitchFamily="49" charset="0"/>
                <a:ea typeface="Menlo" panose="020B0609030804020204" pitchFamily="49" charset="0"/>
                <a:cs typeface="Menlo" panose="020B0609030804020204" pitchFamily="49" charset="0"/>
              </a:rPr>
              <a:t># line</a:t>
            </a:r>
          </a:p>
          <a:p>
            <a:r>
              <a:rPr lang="en-US" sz="1050">
                <a:solidFill>
                  <a:srgbClr val="0070C0"/>
                </a:solidFill>
                <a:latin typeface="Menlo" panose="020B0609030804020204" pitchFamily="49" charset="0"/>
                <a:ea typeface="Menlo" panose="020B0609030804020204" pitchFamily="49" charset="0"/>
                <a:cs typeface="Menlo" panose="020B0609030804020204" pitchFamily="49" charset="0"/>
              </a:rPr>
              <a:t>_ = plt.show();</a:t>
            </a:r>
          </a:p>
        </p:txBody>
      </p:sp>
      <p:pic>
        <p:nvPicPr>
          <p:cNvPr id="15" name="Picture 14">
            <a:extLst>
              <a:ext uri="{FF2B5EF4-FFF2-40B4-BE49-F238E27FC236}">
                <a16:creationId xmlns:a16="http://schemas.microsoft.com/office/drawing/2014/main" id="{87420149-D480-0A4A-9313-7EEC4B0385F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43239" y="3503017"/>
            <a:ext cx="3208151" cy="3124551"/>
          </a:xfrm>
          <a:prstGeom prst="rect">
            <a:avLst/>
          </a:prstGeom>
        </p:spPr>
      </p:pic>
      <p:sp>
        <p:nvSpPr>
          <p:cNvPr id="18" name="TextBox 17">
            <a:extLst>
              <a:ext uri="{FF2B5EF4-FFF2-40B4-BE49-F238E27FC236}">
                <a16:creationId xmlns:a16="http://schemas.microsoft.com/office/drawing/2014/main" id="{825885A4-433B-3D4F-BBEE-3D5C946A8713}"/>
              </a:ext>
            </a:extLst>
          </p:cNvPr>
          <p:cNvSpPr txBox="1"/>
          <p:nvPr/>
        </p:nvSpPr>
        <p:spPr>
          <a:xfrm>
            <a:off x="1103004" y="4084656"/>
            <a:ext cx="3115162" cy="307777"/>
          </a:xfrm>
          <a:prstGeom prst="rect">
            <a:avLst/>
          </a:prstGeom>
          <a:noFill/>
        </p:spPr>
        <p:txBody>
          <a:bodyPr wrap="square" rtlCol="0">
            <a:spAutoFit/>
          </a:bodyPr>
          <a:lstStyle/>
          <a:p>
            <a:r>
              <a:rPr lang="en-US" dirty="0"/>
              <a:t>Multivariate Linear Regression</a:t>
            </a:r>
          </a:p>
        </p:txBody>
      </p:sp>
      <p:pic>
        <p:nvPicPr>
          <p:cNvPr id="19" name="Picture 2" descr="Lesson 3 - Simple Linear Regression · RN Financial Research Centre">
            <a:extLst>
              <a:ext uri="{FF2B5EF4-FFF2-40B4-BE49-F238E27FC236}">
                <a16:creationId xmlns:a16="http://schemas.microsoft.com/office/drawing/2014/main" id="{AEBFC237-BEEC-3D49-8CB3-CF3064E3DF1C}"/>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034322" y="4585332"/>
            <a:ext cx="2222500" cy="22225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66970430-096E-7E4D-8C85-6DEFBFDC52C2}"/>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40088" y="4335423"/>
            <a:ext cx="3069688" cy="423730"/>
          </a:xfrm>
          <a:prstGeom prst="rect">
            <a:avLst/>
          </a:prstGeom>
        </p:spPr>
      </p:pic>
    </p:spTree>
    <p:extLst>
      <p:ext uri="{BB962C8B-B14F-4D97-AF65-F5344CB8AC3E}">
        <p14:creationId xmlns:p14="http://schemas.microsoft.com/office/powerpoint/2010/main" val="3221549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EE6F3A-D1B4-2E4E-AB74-DF05351A4236}"/>
              </a:ext>
            </a:extLst>
          </p:cNvPr>
          <p:cNvSpPr txBox="1"/>
          <p:nvPr/>
        </p:nvSpPr>
        <p:spPr>
          <a:xfrm>
            <a:off x="111512" y="142019"/>
            <a:ext cx="5818641" cy="830997"/>
          </a:xfrm>
          <a:prstGeom prst="rect">
            <a:avLst/>
          </a:prstGeom>
          <a:noFill/>
        </p:spPr>
        <p:txBody>
          <a:bodyPr wrap="square" rtlCol="0">
            <a:spAutoFit/>
          </a:bodyPr>
          <a:lstStyle/>
          <a:p>
            <a:r>
              <a:rPr lang="en-US" sz="2400" b="1" dirty="0"/>
              <a:t>Logistic Regression </a:t>
            </a:r>
          </a:p>
          <a:p>
            <a:r>
              <a:rPr lang="en-US" sz="2400" b="1" dirty="0"/>
              <a:t>(binary classification model)</a:t>
            </a:r>
          </a:p>
        </p:txBody>
      </p:sp>
      <p:pic>
        <p:nvPicPr>
          <p:cNvPr id="5" name="Picture 4">
            <a:extLst>
              <a:ext uri="{FF2B5EF4-FFF2-40B4-BE49-F238E27FC236}">
                <a16:creationId xmlns:a16="http://schemas.microsoft.com/office/drawing/2014/main" id="{EE7121F7-36CD-6C4F-9FBD-670C7EAA095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6284102" y="4049462"/>
            <a:ext cx="5718120" cy="2518348"/>
          </a:xfrm>
          <a:prstGeom prst="rect">
            <a:avLst/>
          </a:prstGeom>
        </p:spPr>
      </p:pic>
      <p:pic>
        <p:nvPicPr>
          <p:cNvPr id="6" name="Picture 5">
            <a:extLst>
              <a:ext uri="{FF2B5EF4-FFF2-40B4-BE49-F238E27FC236}">
                <a16:creationId xmlns:a16="http://schemas.microsoft.com/office/drawing/2014/main" id="{D7E7651A-D0E4-3B47-9B28-93766FA3F6B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1512" y="1203961"/>
            <a:ext cx="3597637" cy="1749310"/>
          </a:xfrm>
          <a:prstGeom prst="rect">
            <a:avLst/>
          </a:prstGeom>
        </p:spPr>
      </p:pic>
      <p:sp>
        <p:nvSpPr>
          <p:cNvPr id="9" name="TextBox 8">
            <a:extLst>
              <a:ext uri="{FF2B5EF4-FFF2-40B4-BE49-F238E27FC236}">
                <a16:creationId xmlns:a16="http://schemas.microsoft.com/office/drawing/2014/main" id="{0C118387-1A8D-9945-9B0F-44A44235A242}"/>
              </a:ext>
            </a:extLst>
          </p:cNvPr>
          <p:cNvSpPr txBox="1"/>
          <p:nvPr/>
        </p:nvSpPr>
        <p:spPr>
          <a:xfrm>
            <a:off x="2923967" y="3318386"/>
            <a:ext cx="3172033" cy="1815882"/>
          </a:xfrm>
          <a:prstGeom prst="rect">
            <a:avLst/>
          </a:prstGeom>
          <a:solidFill>
            <a:schemeClr val="accent4">
              <a:lumMod val="20000"/>
              <a:lumOff val="80000"/>
            </a:schemeClr>
          </a:solidFill>
          <a:ln>
            <a:solidFill>
              <a:srgbClr val="FF0000"/>
            </a:solidFill>
          </a:ln>
        </p:spPr>
        <p:txBody>
          <a:bodyPr wrap="square" rtlCol="0">
            <a:spAutoFit/>
          </a:bodyPr>
          <a:lstStyle/>
          <a:p>
            <a:r>
              <a:rPr lang="en-US" dirty="0"/>
              <a:t>The "beta" coefficients are fitted</a:t>
            </a:r>
          </a:p>
          <a:p>
            <a:pPr marL="285750" indent="-285750">
              <a:buFont typeface="Arial" panose="020B0604020202020204" pitchFamily="34" charset="0"/>
              <a:buChar char="•"/>
            </a:pPr>
            <a:r>
              <a:rPr lang="en-US" dirty="0">
                <a:solidFill>
                  <a:srgbClr val="00B050"/>
                </a:solidFill>
              </a:rPr>
              <a:t>using Maximum Likelihood Estimation (MLE)</a:t>
            </a:r>
          </a:p>
          <a:p>
            <a:pPr marL="285750" indent="-285750">
              <a:buFont typeface="Arial" panose="020B0604020202020204" pitchFamily="34" charset="0"/>
              <a:buChar char="•"/>
            </a:pPr>
            <a:r>
              <a:rPr lang="en-US" dirty="0">
                <a:solidFill>
                  <a:srgbClr val="00B050"/>
                </a:solidFill>
              </a:rPr>
              <a:t>iteratively via gradient descent.</a:t>
            </a:r>
          </a:p>
          <a:p>
            <a:endParaRPr lang="en-US" dirty="0"/>
          </a:p>
          <a:p>
            <a:r>
              <a:rPr lang="en-US" dirty="0"/>
              <a:t>Common </a:t>
            </a:r>
            <a:r>
              <a:rPr lang="en-US" b="1" dirty="0">
                <a:solidFill>
                  <a:srgbClr val="00B050"/>
                </a:solidFill>
              </a:rPr>
              <a:t>"Log-Loss error function"</a:t>
            </a:r>
            <a:r>
              <a:rPr lang="en-US" dirty="0"/>
              <a:t> consists of </a:t>
            </a:r>
            <a:r>
              <a:rPr lang="en-US" b="1" dirty="0">
                <a:solidFill>
                  <a:srgbClr val="00B050"/>
                </a:solidFill>
              </a:rPr>
              <a:t>two separate functions</a:t>
            </a:r>
            <a:r>
              <a:rPr lang="en-US" dirty="0"/>
              <a:t> (for target values 0 and 1).</a:t>
            </a:r>
          </a:p>
        </p:txBody>
      </p:sp>
      <p:pic>
        <p:nvPicPr>
          <p:cNvPr id="2050" name="Picture 2" descr="Introduction to Logistic Regression | by Ayush Pant | Towards Data Science">
            <a:extLst>
              <a:ext uri="{FF2B5EF4-FFF2-40B4-BE49-F238E27FC236}">
                <a16:creationId xmlns:a16="http://schemas.microsoft.com/office/drawing/2014/main" id="{42AFD632-1D17-464B-93E2-322A205BEE4A}"/>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339494" y="2177453"/>
            <a:ext cx="2369655" cy="862940"/>
          </a:xfrm>
          <a:prstGeom prst="rect">
            <a:avLst/>
          </a:prstGeom>
          <a:noFill/>
          <a:extLst>
            <a:ext uri="{909E8E84-426E-40DD-AFC4-6F175D3DCCD1}">
              <a14:hiddenFill xmlns:a14="http://schemas.microsoft.com/office/drawing/2010/main">
                <a:solidFill>
                  <a:srgbClr val="FFFFFF"/>
                </a:solidFill>
              </a14:hiddenFill>
            </a:ext>
          </a:extLst>
        </p:spPr>
      </p:pic>
      <p:pic>
        <p:nvPicPr>
          <p:cNvPr id="11" name="Google Shape;124;p17">
            <a:extLst>
              <a:ext uri="{FF2B5EF4-FFF2-40B4-BE49-F238E27FC236}">
                <a16:creationId xmlns:a16="http://schemas.microsoft.com/office/drawing/2014/main" id="{C91A4B14-2123-F846-9547-F853375AA8DB}"/>
              </a:ext>
            </a:extLst>
          </p:cNvPr>
          <p:cNvPicPr preferRelativeResize="0"/>
          <p:nvPr/>
        </p:nvPicPr>
        <p:blipFill rotWithShape="1">
          <a:blip r:embed="rId5">
            <a:alphaModFix/>
          </a:blip>
          <a:srcRect/>
          <a:stretch/>
        </p:blipFill>
        <p:spPr>
          <a:xfrm>
            <a:off x="67364" y="6344153"/>
            <a:ext cx="4513817" cy="447315"/>
          </a:xfrm>
          <a:prstGeom prst="rect">
            <a:avLst/>
          </a:prstGeom>
          <a:noFill/>
          <a:ln>
            <a:noFill/>
          </a:ln>
        </p:spPr>
      </p:pic>
      <p:sp>
        <p:nvSpPr>
          <p:cNvPr id="12" name="Google Shape;125;p17">
            <a:extLst>
              <a:ext uri="{FF2B5EF4-FFF2-40B4-BE49-F238E27FC236}">
                <a16:creationId xmlns:a16="http://schemas.microsoft.com/office/drawing/2014/main" id="{BC53E6CC-0A98-FB47-93A0-6659DFE5C2C0}"/>
              </a:ext>
            </a:extLst>
          </p:cNvPr>
          <p:cNvSpPr txBox="1"/>
          <p:nvPr/>
        </p:nvSpPr>
        <p:spPr>
          <a:xfrm>
            <a:off x="67364" y="5507945"/>
            <a:ext cx="4354734" cy="738623"/>
          </a:xfrm>
          <a:prstGeom prst="rect">
            <a:avLst/>
          </a:prstGeom>
          <a:solidFill>
            <a:schemeClr val="accent4">
              <a:lumMod val="20000"/>
              <a:lumOff val="80000"/>
            </a:schemeClr>
          </a:solidFill>
          <a:ln>
            <a:solidFill>
              <a:srgbClr val="FF0000"/>
            </a:solid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If “q” is model prediction, and “p” is probability of actual label, then similarity between q &amp; p can be expressed as </a:t>
            </a:r>
            <a:r>
              <a:rPr lang="en-US" b="1" dirty="0">
                <a:solidFill>
                  <a:srgbClr val="0070C0"/>
                </a:solidFill>
                <a:latin typeface="Calibri"/>
                <a:ea typeface="Calibri"/>
                <a:cs typeface="Calibri"/>
                <a:sym typeface="Calibri"/>
              </a:rPr>
              <a:t>cross-entropy</a:t>
            </a:r>
            <a:r>
              <a:rPr lang="en-US" dirty="0">
                <a:solidFill>
                  <a:schemeClr val="dk1"/>
                </a:solidFill>
                <a:latin typeface="Calibri"/>
                <a:ea typeface="Calibri"/>
                <a:cs typeface="Calibri"/>
                <a:sym typeface="Calibri"/>
              </a:rPr>
              <a:t> H(</a:t>
            </a:r>
            <a:r>
              <a:rPr lang="en-US" dirty="0" err="1">
                <a:solidFill>
                  <a:schemeClr val="dk1"/>
                </a:solidFill>
                <a:latin typeface="Calibri"/>
                <a:ea typeface="Calibri"/>
                <a:cs typeface="Calibri"/>
                <a:sym typeface="Calibri"/>
              </a:rPr>
              <a:t>p,q</a:t>
            </a:r>
            <a:r>
              <a:rPr lang="en-US" dirty="0">
                <a:solidFill>
                  <a:schemeClr val="dk1"/>
                </a:solidFill>
                <a:latin typeface="Calibri"/>
                <a:ea typeface="Calibri"/>
                <a:cs typeface="Calibri"/>
                <a:sym typeface="Calibri"/>
              </a:rPr>
              <a:t>):</a:t>
            </a:r>
            <a:endParaRPr dirty="0">
              <a:solidFill>
                <a:schemeClr val="dk1"/>
              </a:solidFill>
              <a:latin typeface="Calibri"/>
              <a:ea typeface="Calibri"/>
              <a:cs typeface="Calibri"/>
              <a:sym typeface="Calibri"/>
            </a:endParaRPr>
          </a:p>
        </p:txBody>
      </p:sp>
      <p:pic>
        <p:nvPicPr>
          <p:cNvPr id="13" name="Picture 12">
            <a:extLst>
              <a:ext uri="{FF2B5EF4-FFF2-40B4-BE49-F238E27FC236}">
                <a16:creationId xmlns:a16="http://schemas.microsoft.com/office/drawing/2014/main" id="{A39534C5-27D1-5B4A-8884-F98FD7AB555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18893" y="3429000"/>
            <a:ext cx="2441201" cy="1749310"/>
          </a:xfrm>
          <a:prstGeom prst="rect">
            <a:avLst/>
          </a:prstGeom>
        </p:spPr>
      </p:pic>
      <p:pic>
        <p:nvPicPr>
          <p:cNvPr id="14" name="Picture 13" descr="Linear Regression vs Logistic Regression - Javatpoint">
            <a:extLst>
              <a:ext uri="{FF2B5EF4-FFF2-40B4-BE49-F238E27FC236}">
                <a16:creationId xmlns:a16="http://schemas.microsoft.com/office/drawing/2014/main" id="{CDE965F5-C8C2-79A5-5970-2B5EED4018BA}"/>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543918" y="333998"/>
            <a:ext cx="5074391" cy="2174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1691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3" name="Google Shape;103;p1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947065" y="3013714"/>
            <a:ext cx="1909552" cy="1353989"/>
          </a:xfrm>
          <a:prstGeom prst="rect">
            <a:avLst/>
          </a:prstGeom>
          <a:noFill/>
          <a:ln>
            <a:solidFill>
              <a:schemeClr val="accent1">
                <a:shade val="50000"/>
              </a:schemeClr>
            </a:solidFill>
          </a:ln>
        </p:spPr>
      </p:pic>
      <p:sp>
        <p:nvSpPr>
          <p:cNvPr id="101" name="Google Shape;101;p14"/>
          <p:cNvSpPr txBox="1"/>
          <p:nvPr/>
        </p:nvSpPr>
        <p:spPr>
          <a:xfrm>
            <a:off x="245846" y="1936299"/>
            <a:ext cx="5378311" cy="2985402"/>
          </a:xfrm>
          <a:prstGeom prst="rect">
            <a:avLst/>
          </a:prstGeom>
          <a:solidFill>
            <a:schemeClr val="accent4">
              <a:lumMod val="20000"/>
              <a:lumOff val="80000"/>
            </a:schemeClr>
          </a:solidFill>
          <a:ln>
            <a:noFill/>
          </a:ln>
        </p:spPr>
        <p:txBody>
          <a:bodyPr spcFirstLastPara="1" wrap="square" lIns="91425" tIns="91425" rIns="91425" bIns="91425" anchor="t" anchorCtr="0">
            <a:spAutoFit/>
          </a:bodyPr>
          <a:lstStyle/>
          <a:p>
            <a:pPr lvl="0"/>
            <a:r>
              <a:rPr lang="en-US" dirty="0"/>
              <a:t>First, </a:t>
            </a:r>
            <a:r>
              <a:rPr lang="en-US" b="1" dirty="0">
                <a:solidFill>
                  <a:srgbClr val="FF0000"/>
                </a:solidFill>
              </a:rPr>
              <a:t>MSE</a:t>
            </a:r>
            <a:r>
              <a:rPr lang="en-US" dirty="0"/>
              <a:t> can force conversion to a wrong answer. On the picture to the right you can see how adding data points with big tumor sizes will shift the transition point toward larger sizes, thus changing diagnosis for some cases.</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a:p>
            <a:pPr marL="0" lvl="0" indent="0" algn="l" rtl="0">
              <a:spcBef>
                <a:spcPts val="0"/>
              </a:spcBef>
              <a:spcAft>
                <a:spcPts val="0"/>
              </a:spcAft>
              <a:buNone/>
            </a:pPr>
            <a:r>
              <a:rPr lang="en-US" dirty="0"/>
              <a:t>Second reason against </a:t>
            </a:r>
            <a:r>
              <a:rPr lang="en-US" b="1" dirty="0">
                <a:solidFill>
                  <a:srgbClr val="FF0000"/>
                </a:solidFill>
              </a:rPr>
              <a:t>MSE</a:t>
            </a:r>
            <a:r>
              <a:rPr lang="en-US" dirty="0"/>
              <a:t> is that </a:t>
            </a:r>
            <a:r>
              <a:rPr lang="en-US" b="1" dirty="0">
                <a:solidFill>
                  <a:srgbClr val="FF0000"/>
                </a:solidFill>
              </a:rPr>
              <a:t>MSE</a:t>
            </a:r>
            <a:r>
              <a:rPr lang="en-US" dirty="0"/>
              <a:t> loss function tend to be </a:t>
            </a:r>
            <a:endParaRPr dirty="0"/>
          </a:p>
          <a:p>
            <a:pPr marL="0" lvl="0" indent="0" algn="l" rtl="0">
              <a:spcBef>
                <a:spcPts val="0"/>
              </a:spcBef>
              <a:spcAft>
                <a:spcPts val="0"/>
              </a:spcAft>
              <a:buNone/>
            </a:pPr>
            <a:r>
              <a:rPr lang="en-US" b="1" dirty="0">
                <a:solidFill>
                  <a:srgbClr val="FF0000"/>
                </a:solidFill>
              </a:rPr>
              <a:t>non-convex - have multiple local minima</a:t>
            </a:r>
            <a:r>
              <a:rPr lang="en-US" dirty="0"/>
              <a:t>, thus making it difficult to converge.</a:t>
            </a:r>
            <a:endParaRPr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a:p>
            <a:pPr marL="0" lvl="0" indent="0" algn="l" rtl="0">
              <a:spcBef>
                <a:spcPts val="0"/>
              </a:spcBef>
              <a:spcAft>
                <a:spcPts val="0"/>
              </a:spcAft>
              <a:buNone/>
            </a:pPr>
            <a:r>
              <a:rPr lang="en-US" dirty="0"/>
              <a:t>Finally, Cross-Entropy Error function gives bigger gradients and better conversion.</a:t>
            </a:r>
            <a:endParaRPr dirty="0"/>
          </a:p>
        </p:txBody>
      </p:sp>
      <p:pic>
        <p:nvPicPr>
          <p:cNvPr id="102" name="Google Shape;102;p1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947065" y="4756391"/>
            <a:ext cx="3253191" cy="1953034"/>
          </a:xfrm>
          <a:prstGeom prst="rect">
            <a:avLst/>
          </a:prstGeom>
          <a:noFill/>
          <a:ln>
            <a:solidFill>
              <a:schemeClr val="accent1">
                <a:shade val="50000"/>
              </a:schemeClr>
            </a:solidFill>
          </a:ln>
        </p:spPr>
      </p:pic>
      <p:pic>
        <p:nvPicPr>
          <p:cNvPr id="104" name="Google Shape;104;p1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947065" y="143086"/>
            <a:ext cx="4141465" cy="2481940"/>
          </a:xfrm>
          <a:prstGeom prst="rect">
            <a:avLst/>
          </a:prstGeom>
          <a:noFill/>
          <a:ln>
            <a:solidFill>
              <a:schemeClr val="accent1">
                <a:shade val="50000"/>
              </a:schemeClr>
            </a:solidFill>
          </a:ln>
        </p:spPr>
      </p:pic>
      <p:sp>
        <p:nvSpPr>
          <p:cNvPr id="6" name="Google Shape;101;p14">
            <a:extLst>
              <a:ext uri="{FF2B5EF4-FFF2-40B4-BE49-F238E27FC236}">
                <a16:creationId xmlns:a16="http://schemas.microsoft.com/office/drawing/2014/main" id="{4D358088-0E4D-E997-541B-E4BC47BA2F77}"/>
              </a:ext>
            </a:extLst>
          </p:cNvPr>
          <p:cNvSpPr txBox="1"/>
          <p:nvPr/>
        </p:nvSpPr>
        <p:spPr>
          <a:xfrm>
            <a:off x="-50618" y="0"/>
            <a:ext cx="4533718"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t>Why Mean Squared Error (MSE) </a:t>
            </a:r>
          </a:p>
          <a:p>
            <a:pPr marL="0" lvl="0" indent="0" algn="l" rtl="0">
              <a:spcBef>
                <a:spcPts val="0"/>
              </a:spcBef>
              <a:spcAft>
                <a:spcPts val="0"/>
              </a:spcAft>
              <a:buNone/>
            </a:pPr>
            <a:r>
              <a:rPr lang="en-US" sz="2000" b="1" dirty="0"/>
              <a:t>is not good for classification?</a:t>
            </a:r>
          </a:p>
        </p:txBody>
      </p:sp>
      <p:sp>
        <p:nvSpPr>
          <p:cNvPr id="2" name="Right Arrow 1">
            <a:extLst>
              <a:ext uri="{FF2B5EF4-FFF2-40B4-BE49-F238E27FC236}">
                <a16:creationId xmlns:a16="http://schemas.microsoft.com/office/drawing/2014/main" id="{7198567A-D010-0599-6140-AACDD8CB51FC}"/>
              </a:ext>
            </a:extLst>
          </p:cNvPr>
          <p:cNvSpPr/>
          <p:nvPr/>
        </p:nvSpPr>
        <p:spPr>
          <a:xfrm>
            <a:off x="5949538" y="3429000"/>
            <a:ext cx="700644" cy="175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BE1B2BC8-B262-C01B-1151-B3B184AA85E4}"/>
              </a:ext>
            </a:extLst>
          </p:cNvPr>
          <p:cNvSpPr/>
          <p:nvPr/>
        </p:nvSpPr>
        <p:spPr>
          <a:xfrm rot="1358274">
            <a:off x="5888577" y="4746640"/>
            <a:ext cx="700644" cy="175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87ADDC7-AFE4-A322-C6F7-B6AB23F26AEE}"/>
              </a:ext>
            </a:extLst>
          </p:cNvPr>
          <p:cNvSpPr/>
          <p:nvPr/>
        </p:nvSpPr>
        <p:spPr>
          <a:xfrm rot="20264078">
            <a:off x="5902037" y="2175168"/>
            <a:ext cx="700644" cy="175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101;p14">
            <a:extLst>
              <a:ext uri="{FF2B5EF4-FFF2-40B4-BE49-F238E27FC236}">
                <a16:creationId xmlns:a16="http://schemas.microsoft.com/office/drawing/2014/main" id="{07C8B44B-C432-DF81-25C3-F2B298F3D228}"/>
              </a:ext>
            </a:extLst>
          </p:cNvPr>
          <p:cNvSpPr txBox="1"/>
          <p:nvPr/>
        </p:nvSpPr>
        <p:spPr>
          <a:xfrm>
            <a:off x="794771" y="1264185"/>
            <a:ext cx="3989083"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dirty="0"/>
              <a:t>From </a:t>
            </a:r>
            <a:r>
              <a:rPr lang="en-US" b="1" dirty="0">
                <a:solidFill>
                  <a:srgbClr val="FF0000"/>
                </a:solidFill>
              </a:rPr>
              <a:t>Andrew Ng’s Machine Learning course</a:t>
            </a:r>
            <a:r>
              <a:rPr lang="en-US" dirty="0"/>
              <a:t> </a:t>
            </a:r>
            <a:br>
              <a:rPr lang="en-US" dirty="0"/>
            </a:br>
            <a:r>
              <a:rPr lang="en-US" dirty="0"/>
              <a:t>(see on YouTube or Coursera)</a:t>
            </a:r>
          </a:p>
        </p:txBody>
      </p:sp>
    </p:spTree>
    <p:extLst>
      <p:ext uri="{BB962C8B-B14F-4D97-AF65-F5344CB8AC3E}">
        <p14:creationId xmlns:p14="http://schemas.microsoft.com/office/powerpoint/2010/main" val="39114295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1081</TotalTime>
  <Words>6654</Words>
  <Application>Microsoft Macintosh PowerPoint</Application>
  <PresentationFormat>Widescreen</PresentationFormat>
  <Paragraphs>793</Paragraphs>
  <Slides>44</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Aharoni</vt:lpstr>
      <vt:lpstr>Arial</vt:lpstr>
      <vt:lpstr>Calibri</vt:lpstr>
      <vt:lpstr>Consolas</vt:lpstr>
      <vt:lpstr>Menlo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Lev Selector</cp:lastModifiedBy>
  <cp:revision>102</cp:revision>
  <dcterms:modified xsi:type="dcterms:W3CDTF">2023-05-26T01:16:39Z</dcterms:modified>
</cp:coreProperties>
</file>